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337" r:id="rId3"/>
    <p:sldId id="338" r:id="rId4"/>
    <p:sldId id="344" r:id="rId5"/>
    <p:sldId id="343" r:id="rId6"/>
    <p:sldId id="298" r:id="rId7"/>
    <p:sldId id="263" r:id="rId8"/>
    <p:sldId id="262" r:id="rId9"/>
    <p:sldId id="334" r:id="rId10"/>
    <p:sldId id="342" r:id="rId11"/>
    <p:sldId id="341" r:id="rId12"/>
    <p:sldId id="336" r:id="rId13"/>
    <p:sldId id="335" r:id="rId14"/>
    <p:sldId id="339" r:id="rId15"/>
    <p:sldId id="257" r:id="rId16"/>
    <p:sldId id="268" r:id="rId17"/>
    <p:sldId id="340" r:id="rId18"/>
    <p:sldId id="327" r:id="rId19"/>
    <p:sldId id="319" r:id="rId20"/>
    <p:sldId id="329" r:id="rId21"/>
    <p:sldId id="29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8"/>
    <p:restoredTop sz="94673"/>
  </p:normalViewPr>
  <p:slideViewPr>
    <p:cSldViewPr snapToGrid="0">
      <p:cViewPr varScale="1">
        <p:scale>
          <a:sx n="115" d="100"/>
          <a:sy n="115" d="100"/>
        </p:scale>
        <p:origin x="75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naitca-my.sharepoint.com/personal/ardenk_nait_ca/Documents/Alberta%20Polytechnics%20Financial%20Data%20Comparis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naitca-my.sharepoint.com/personal/ardenk_nait_ca/Documents/Alberta%20Polytechnics%20Financial%20Data%20Comparis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naitca-my.sharepoint.com/personal/ardenk_nait_ca/Documents/Alberta%20Polytechnics%20Financial%20Data%20Comparis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naitca-my.sharepoint.com/personal/ardenk_nait_ca/Documents/Alberta%20Polytechnics%20Financial%20Data%20Comparis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Net Operating Surplus (Deficit) 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986102248965408E-2"/>
                  <c:y val="4.8036967769703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92-41AA-883B-05337564CF00}"/>
                </c:ext>
              </c:extLst>
            </c:dLbl>
            <c:dLbl>
              <c:idx val="1"/>
              <c:layout>
                <c:manualLayout>
                  <c:x val="-2.6371049181905793E-2"/>
                  <c:y val="-4.8405437875630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92-41AA-883B-05337564CF00}"/>
                </c:ext>
              </c:extLst>
            </c:dLbl>
            <c:dLbl>
              <c:idx val="2"/>
              <c:layout>
                <c:manualLayout>
                  <c:x val="-4.8585993754240248E-2"/>
                  <c:y val="4.80369677697031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92-41AA-883B-05337564CF00}"/>
                </c:ext>
              </c:extLst>
            </c:dLbl>
            <c:dLbl>
              <c:idx val="3"/>
              <c:layout>
                <c:manualLayout>
                  <c:x val="-4.2089874127979127E-2"/>
                  <c:y val="4.80369677697030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92-41AA-883B-05337564CF00}"/>
                </c:ext>
              </c:extLst>
            </c:dLbl>
            <c:dLbl>
              <c:idx val="4"/>
              <c:layout>
                <c:manualLayout>
                  <c:x val="-4.1321962223277449E-2"/>
                  <c:y val="7.50723006468353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92-41AA-883B-05337564CF0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F92-41AA-883B-05337564CF00}"/>
                </c:ext>
              </c:extLst>
            </c:dLbl>
            <c:dLbl>
              <c:idx val="6"/>
              <c:layout>
                <c:manualLayout>
                  <c:x val="-3.6029596393575926E-2"/>
                  <c:y val="-4.7815576067402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92-41AA-883B-05337564CF0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F92-41AA-883B-05337564CF00}"/>
                </c:ext>
              </c:extLst>
            </c:dLbl>
            <c:dLbl>
              <c:idx val="8"/>
              <c:layout>
                <c:manualLayout>
                  <c:x val="-2.2539252121787659E-2"/>
                  <c:y val="4.8036967769703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92-41AA-883B-05337564CF00}"/>
                </c:ext>
              </c:extLst>
            </c:dLbl>
            <c:dLbl>
              <c:idx val="9"/>
              <c:layout>
                <c:manualLayout>
                  <c:x val="-3.9910664668690456E-2"/>
                  <c:y val="-4.29000609988326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F92-41AA-883B-05337564CF00}"/>
                </c:ext>
              </c:extLst>
            </c:dLbl>
            <c:dLbl>
              <c:idx val="11"/>
              <c:layout>
                <c:manualLayout>
                  <c:x val="-2.0617347896368335E-2"/>
                  <c:y val="-3.3069030861693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F92-41AA-883B-05337564CF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
(9 month fiscal period)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
(Budget)</c:v>
                </c:pt>
                <c:pt idx="11">
                  <c:v>2025
(Current Forecast)</c:v>
                </c:pt>
              </c:strCache>
            </c:strRef>
          </c:cat>
          <c:val>
            <c:numRef>
              <c:f>Sheet1!$B$2:$B$13</c:f>
              <c:numCache>
                <c:formatCode>_("$"* #,##0_);_("$"* \(#,##0\);_("$"* "-"??_);_(@_)</c:formatCode>
                <c:ptCount val="12"/>
                <c:pt idx="0">
                  <c:v>10911</c:v>
                </c:pt>
                <c:pt idx="1">
                  <c:v>5629</c:v>
                </c:pt>
                <c:pt idx="2">
                  <c:v>-6146</c:v>
                </c:pt>
                <c:pt idx="3">
                  <c:v>-12213</c:v>
                </c:pt>
                <c:pt idx="4">
                  <c:v>-5638</c:v>
                </c:pt>
                <c:pt idx="5">
                  <c:v>-17860</c:v>
                </c:pt>
                <c:pt idx="6">
                  <c:v>7149</c:v>
                </c:pt>
                <c:pt idx="7">
                  <c:v>-2616</c:v>
                </c:pt>
                <c:pt idx="8">
                  <c:v>6506</c:v>
                </c:pt>
                <c:pt idx="9">
                  <c:v>39456</c:v>
                </c:pt>
                <c:pt idx="10">
                  <c:v>1360</c:v>
                </c:pt>
                <c:pt idx="11">
                  <c:v>13235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92-41AA-883B-05337564CF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6743023"/>
        <c:axId val="996743503"/>
      </c:lineChart>
      <c:catAx>
        <c:axId val="996743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6743503"/>
        <c:crosses val="autoZero"/>
        <c:auto val="1"/>
        <c:lblAlgn val="ctr"/>
        <c:lblOffset val="100"/>
        <c:noMultiLvlLbl val="0"/>
      </c:catAx>
      <c:valAx>
        <c:axId val="996743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6743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Revenues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D7-8F4D-B0EC-E7E325A349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451-5248-80DB-2FFE9DD4D3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D7-8F4D-B0EC-E7E325A349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51-5248-80DB-2FFE9DD4D3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451-5248-80DB-2FFE9DD4D34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51-5248-80DB-2FFE9DD4D34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E43-4A5A-A9BC-E690E861BE44}"/>
              </c:ext>
            </c:extLst>
          </c:dPt>
          <c:dLbls>
            <c:dLbl>
              <c:idx val="1"/>
              <c:layout>
                <c:manualLayout>
                  <c:x val="6.5217391304347824E-2"/>
                  <c:y val="-1.0701565525540403E-1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51-5248-80DB-2FFE9DD4D348}"/>
                </c:ext>
              </c:extLst>
            </c:dLbl>
            <c:dLbl>
              <c:idx val="2"/>
              <c:layout>
                <c:manualLayout>
                  <c:x val="-0.10265700483091787"/>
                  <c:y val="-1.0701565525540403E-1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D7-8F4D-B0EC-E7E325A349CE}"/>
                </c:ext>
              </c:extLst>
            </c:dLbl>
            <c:dLbl>
              <c:idx val="3"/>
              <c:layout>
                <c:manualLayout>
                  <c:x val="-9.420289855072464E-2"/>
                  <c:y val="5.54542074184997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51-5248-80DB-2FFE9DD4D348}"/>
                </c:ext>
              </c:extLst>
            </c:dLbl>
            <c:dLbl>
              <c:idx val="4"/>
              <c:layout>
                <c:manualLayout>
                  <c:x val="-2.6570048309178744E-2"/>
                  <c:y val="-3.21050674528156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51-5248-80DB-2FFE9DD4D348}"/>
                </c:ext>
              </c:extLst>
            </c:dLbl>
            <c:dLbl>
              <c:idx val="5"/>
              <c:layout>
                <c:manualLayout>
                  <c:x val="0.13043478260869565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51-5248-80DB-2FFE9DD4D3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Instructional delivery</c:v>
                </c:pt>
                <c:pt idx="1">
                  <c:v>Applied Research</c:v>
                </c:pt>
                <c:pt idx="2">
                  <c:v>Facilities operations &amp; maintenance</c:v>
                </c:pt>
                <c:pt idx="3">
                  <c:v>Academic &amp; student support</c:v>
                </c:pt>
                <c:pt idx="4">
                  <c:v>Institutional support</c:v>
                </c:pt>
                <c:pt idx="5">
                  <c:v>Ancillary services</c:v>
                </c:pt>
                <c:pt idx="6">
                  <c:v>Fundraising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"-"??_);_(@_)</c:formatCode>
                <c:ptCount val="7"/>
                <c:pt idx="0">
                  <c:v>172366</c:v>
                </c:pt>
                <c:pt idx="1">
                  <c:v>18469</c:v>
                </c:pt>
                <c:pt idx="2">
                  <c:v>59522</c:v>
                </c:pt>
                <c:pt idx="3">
                  <c:v>79523</c:v>
                </c:pt>
                <c:pt idx="4">
                  <c:v>76950</c:v>
                </c:pt>
                <c:pt idx="5">
                  <c:v>15698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51-5248-80DB-2FFE9DD4D3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Operating Surplus</c:v>
                </c:pt>
              </c:strCache>
            </c:strRef>
          </c:tx>
          <c:spPr>
            <a:solidFill>
              <a:schemeClr val="accent1"/>
            </a:solidFill>
            <a:ln w="635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BF-494F-AC66-08FD6294529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BF-494F-AC66-08FD6294529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BF-494F-AC66-08FD6294529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BF-494F-AC66-08FD6294529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BF-494F-AC66-08FD629452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2022
Actuals</c:v>
                </c:pt>
                <c:pt idx="1">
                  <c:v>2023
Actuals</c:v>
                </c:pt>
                <c:pt idx="2">
                  <c:v>2024
Actuals</c:v>
                </c:pt>
                <c:pt idx="3">
                  <c:v>2025
Budget</c:v>
                </c:pt>
                <c:pt idx="4">
                  <c:v>2025
Q3 Forecast</c:v>
                </c:pt>
                <c:pt idx="5">
                  <c:v>2026
Budget</c:v>
                </c:pt>
                <c:pt idx="6">
                  <c:v>2027
Forecast</c:v>
                </c:pt>
                <c:pt idx="7">
                  <c:v>2028
Forecast</c:v>
                </c:pt>
              </c:strCache>
            </c:strRef>
          </c:cat>
          <c:val>
            <c:numRef>
              <c:f>Sheet1!$B$2:$B$9</c:f>
              <c:numCache>
                <c:formatCode>_-"$"* #,##0_-;\-"$"* #,##0_-;_-"$"* "-"??_-;_-@_-</c:formatCode>
                <c:ptCount val="8"/>
                <c:pt idx="0">
                  <c:v>-2616</c:v>
                </c:pt>
                <c:pt idx="1">
                  <c:v>6506</c:v>
                </c:pt>
                <c:pt idx="2">
                  <c:v>39456</c:v>
                </c:pt>
                <c:pt idx="3">
                  <c:v>1360</c:v>
                </c:pt>
                <c:pt idx="4">
                  <c:v>13236</c:v>
                </c:pt>
                <c:pt idx="5">
                  <c:v>664</c:v>
                </c:pt>
                <c:pt idx="6">
                  <c:v>-27925</c:v>
                </c:pt>
                <c:pt idx="7">
                  <c:v>-33274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BF-494F-AC66-08FD62945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33781359"/>
        <c:axId val="402168111"/>
      </c:barChart>
      <c:catAx>
        <c:axId val="333781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168111"/>
        <c:crosses val="autoZero"/>
        <c:auto val="1"/>
        <c:lblAlgn val="ctr"/>
        <c:lblOffset val="100"/>
        <c:noMultiLvlLbl val="0"/>
      </c:catAx>
      <c:valAx>
        <c:axId val="402168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$&quot;* #,##0_-;\-&quot;$&quot;* #,##0_-;_-&quot;$&quot;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781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International</a:t>
            </a:r>
            <a:r>
              <a:rPr lang="en-US" baseline="0" dirty="0"/>
              <a:t> Tuition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Our plan at this time last year 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2024/25</c:v>
                </c:pt>
                <c:pt idx="1">
                  <c:v>2025/26</c:v>
                </c:pt>
                <c:pt idx="2">
                  <c:v>2026/27</c:v>
                </c:pt>
                <c:pt idx="3">
                  <c:v>2027/28</c:v>
                </c:pt>
              </c:strCache>
            </c:strRef>
          </c:cat>
          <c:val>
            <c:numRef>
              <c:f>Sheet1!$B$2:$B$5</c:f>
              <c:numCache>
                <c:formatCode>_("$"* #,##0_);_("$"* \(#,##0\);_("$"* "-"??_);_(@_)</c:formatCode>
                <c:ptCount val="4"/>
                <c:pt idx="0">
                  <c:v>69643.540980000005</c:v>
                </c:pt>
                <c:pt idx="1">
                  <c:v>88857.21</c:v>
                </c:pt>
                <c:pt idx="2">
                  <c:v>96280.173999999999</c:v>
                </c:pt>
                <c:pt idx="3">
                  <c:v>103567.753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5F-4243-976C-D6B3A9A51B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Our 2025/26 budget 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2024/25</c:v>
                </c:pt>
                <c:pt idx="1">
                  <c:v>2025/26</c:v>
                </c:pt>
                <c:pt idx="2">
                  <c:v>2026/27</c:v>
                </c:pt>
                <c:pt idx="3">
                  <c:v>2027/28</c:v>
                </c:pt>
              </c:strCache>
            </c:strRef>
          </c:cat>
          <c:val>
            <c:numRef>
              <c:f>Sheet1!$C$2:$C$5</c:f>
              <c:numCache>
                <c:formatCode>_("$"* #,##0_);_("$"* \(#,##0\);_("$"* "-"??_);_(@_)</c:formatCode>
                <c:ptCount val="4"/>
                <c:pt idx="0">
                  <c:v>69644</c:v>
                </c:pt>
                <c:pt idx="1">
                  <c:v>72533</c:v>
                </c:pt>
                <c:pt idx="2">
                  <c:v>59788</c:v>
                </c:pt>
                <c:pt idx="3">
                  <c:v>56151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5F-4243-976C-D6B3A9A51B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Our latest projections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2024/25</c:v>
                </c:pt>
                <c:pt idx="1">
                  <c:v>2025/26</c:v>
                </c:pt>
                <c:pt idx="2">
                  <c:v>2026/27</c:v>
                </c:pt>
                <c:pt idx="3">
                  <c:v>2027/28</c:v>
                </c:pt>
              </c:strCache>
            </c:strRef>
          </c:cat>
          <c:val>
            <c:numRef>
              <c:f>Sheet1!$D$2:$D$5</c:f>
              <c:numCache>
                <c:formatCode>_("$"* #,##0_);_("$"* \(#,##0\);_("$"* "-"??_);_(@_)</c:formatCode>
                <c:ptCount val="4"/>
                <c:pt idx="0">
                  <c:v>69644</c:v>
                </c:pt>
                <c:pt idx="1">
                  <c:v>70138</c:v>
                </c:pt>
                <c:pt idx="2">
                  <c:v>40062</c:v>
                </c:pt>
                <c:pt idx="3">
                  <c:v>34368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23-EB42-B700-D8F3C0DC1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4362367"/>
        <c:axId val="969960431"/>
      </c:lineChart>
      <c:catAx>
        <c:axId val="122436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960431"/>
        <c:crosses val="autoZero"/>
        <c:auto val="1"/>
        <c:lblAlgn val="ctr"/>
        <c:lblOffset val="100"/>
        <c:noMultiLvlLbl val="0"/>
      </c:catAx>
      <c:valAx>
        <c:axId val="969960431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36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Domestic</a:t>
            </a:r>
            <a:r>
              <a:rPr lang="en-US" baseline="0" dirty="0"/>
              <a:t> Tuition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Our plan 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2024/25</c:v>
                </c:pt>
                <c:pt idx="1">
                  <c:v>2025/26</c:v>
                </c:pt>
                <c:pt idx="2">
                  <c:v>2026/27</c:v>
                </c:pt>
                <c:pt idx="3">
                  <c:v>2027/28</c:v>
                </c:pt>
              </c:strCache>
            </c:strRef>
          </c:cat>
          <c:val>
            <c:numRef>
              <c:f>Sheet1!$B$2:$B$5</c:f>
              <c:numCache>
                <c:formatCode>_("$"* #,##0_);_("$"* \(#,##0\);_("$"* "-"??_);_(@_)</c:formatCode>
                <c:ptCount val="4"/>
                <c:pt idx="0">
                  <c:v>54234</c:v>
                </c:pt>
                <c:pt idx="1">
                  <c:v>66141</c:v>
                </c:pt>
                <c:pt idx="2">
                  <c:v>72103</c:v>
                </c:pt>
                <c:pt idx="3">
                  <c:v>76966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27-6E42-A8A2-76E9D0C516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Our latest projections 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2024/25</c:v>
                </c:pt>
                <c:pt idx="1">
                  <c:v>2025/26</c:v>
                </c:pt>
                <c:pt idx="2">
                  <c:v>2026/27</c:v>
                </c:pt>
                <c:pt idx="3">
                  <c:v>2027/28</c:v>
                </c:pt>
              </c:strCache>
            </c:strRef>
          </c:cat>
          <c:val>
            <c:numRef>
              <c:f>Sheet1!$C$2:$C$5</c:f>
              <c:numCache>
                <c:formatCode>_("$"* #,##0_);_("$"* \(#,##0\);_("$"* "-"??_);_(@_)</c:formatCode>
                <c:ptCount val="4"/>
                <c:pt idx="0">
                  <c:v>54234</c:v>
                </c:pt>
                <c:pt idx="1">
                  <c:v>66771</c:v>
                </c:pt>
                <c:pt idx="2">
                  <c:v>73239</c:v>
                </c:pt>
                <c:pt idx="3">
                  <c:v>77921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27-6E42-A8A2-76E9D0C51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4362367"/>
        <c:axId val="969960431"/>
      </c:lineChart>
      <c:catAx>
        <c:axId val="122436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960431"/>
        <c:crosses val="autoZero"/>
        <c:auto val="1"/>
        <c:lblAlgn val="ctr"/>
        <c:lblOffset val="100"/>
        <c:noMultiLvlLbl val="0"/>
      </c:catAx>
      <c:valAx>
        <c:axId val="969960431"/>
        <c:scaling>
          <c:orientation val="minMax"/>
          <c:min val="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36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Operating Surplus</c:v>
                </c:pt>
              </c:strCache>
            </c:strRef>
          </c:tx>
          <c:spPr>
            <a:solidFill>
              <a:schemeClr val="accent1"/>
            </a:solidFill>
            <a:ln w="635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BF-494F-AC66-08FD6294529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BF-494F-AC66-08FD6294529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BF-494F-AC66-08FD6294529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BF-494F-AC66-08FD6294529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BF-494F-AC66-08FD6294529F}"/>
              </c:ext>
            </c:extLst>
          </c:dPt>
          <c:cat>
            <c:strRef>
              <c:f>Sheet1!$A$2:$A$9</c:f>
              <c:strCache>
                <c:ptCount val="8"/>
                <c:pt idx="0">
                  <c:v>2022
Actuals</c:v>
                </c:pt>
                <c:pt idx="1">
                  <c:v>2023
Actuals</c:v>
                </c:pt>
                <c:pt idx="2">
                  <c:v>2024
Actuals</c:v>
                </c:pt>
                <c:pt idx="3">
                  <c:v>2025
Budget</c:v>
                </c:pt>
                <c:pt idx="4">
                  <c:v>2025
Q3 Forecast</c:v>
                </c:pt>
                <c:pt idx="5">
                  <c:v>2026
Budget</c:v>
                </c:pt>
                <c:pt idx="6">
                  <c:v>2027
Forecast</c:v>
                </c:pt>
                <c:pt idx="7">
                  <c:v>2028
Forecast</c:v>
                </c:pt>
              </c:strCache>
            </c:strRef>
          </c:cat>
          <c:val>
            <c:numRef>
              <c:f>Sheet1!$B$2:$B$9</c:f>
              <c:numCache>
                <c:formatCode>_-"$"* #,##0_-;\-"$"* #,##0_-;_-"$"* "-"??_-;_-@_-</c:formatCode>
                <c:ptCount val="8"/>
                <c:pt idx="0">
                  <c:v>-2616</c:v>
                </c:pt>
                <c:pt idx="1">
                  <c:v>6506</c:v>
                </c:pt>
                <c:pt idx="2">
                  <c:v>39456</c:v>
                </c:pt>
                <c:pt idx="3">
                  <c:v>1360</c:v>
                </c:pt>
                <c:pt idx="4">
                  <c:v>13236</c:v>
                </c:pt>
                <c:pt idx="5">
                  <c:v>664</c:v>
                </c:pt>
                <c:pt idx="6">
                  <c:v>-27925</c:v>
                </c:pt>
                <c:pt idx="7">
                  <c:v>-33274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BF-494F-AC66-08FD629452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Estimated Additional Operating Deficit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2022
Actuals</c:v>
                </c:pt>
                <c:pt idx="1">
                  <c:v>2023
Actuals</c:v>
                </c:pt>
                <c:pt idx="2">
                  <c:v>2024
Actuals</c:v>
                </c:pt>
                <c:pt idx="3">
                  <c:v>2025
Budget</c:v>
                </c:pt>
                <c:pt idx="4">
                  <c:v>2025
Q3 Forecast</c:v>
                </c:pt>
                <c:pt idx="5">
                  <c:v>2026
Budget</c:v>
                </c:pt>
                <c:pt idx="6">
                  <c:v>2027
Forecast</c:v>
                </c:pt>
                <c:pt idx="7">
                  <c:v>2028
Forecast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5" formatCode="_-&quot;$&quot;* #,##0_-;\-&quot;$&quot;* #,##0_-;_-&quot;$&quot;* &quot;-&quot;??_-;_-@_-">
                  <c:v>-1059</c:v>
                </c:pt>
                <c:pt idx="6" formatCode="_-&quot;$&quot;* #,##0_-;\-&quot;$&quot;* #,##0_-;_-&quot;$&quot;* &quot;-&quot;??_-;_-@_-">
                  <c:v>-11154</c:v>
                </c:pt>
                <c:pt idx="7" formatCode="_-&quot;$&quot;* #,##0_-;\-&quot;$&quot;* #,##0_-;_-&quot;$&quot;* &quot;-&quot;??_-;_-@_-">
                  <c:v>-12496.8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422-42B7-AA4B-0AE3DDC5F2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333781359"/>
        <c:axId val="402168111"/>
      </c:barChart>
      <c:catAx>
        <c:axId val="333781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168111"/>
        <c:crosses val="autoZero"/>
        <c:auto val="1"/>
        <c:lblAlgn val="ctr"/>
        <c:lblOffset val="100"/>
        <c:noMultiLvlLbl val="0"/>
      </c:catAx>
      <c:valAx>
        <c:axId val="402168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$&quot;* #,##0_-;\-&quot;$&quot;* #,##0_-;_-&quot;$&quot;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78135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2728361141923"/>
          <c:y val="5.1450771111619074E-2"/>
          <c:w val="0.82947449503594661"/>
          <c:h val="0.792535959619396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Operating Surplus </c:v>
                </c:pt>
              </c:strCache>
            </c:strRef>
          </c:tx>
          <c:spPr>
            <a:solidFill>
              <a:schemeClr val="accent6"/>
            </a:solidFill>
            <a:ln w="381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3.4865342919091634E-3"/>
                  <c:y val="-6.2766224265858497E-2"/>
                </c:manualLayout>
              </c:layout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B1-554F-BFE6-3CEB55F811C0}"/>
                </c:ext>
              </c:extLst>
            </c:dLbl>
            <c:dLbl>
              <c:idx val="1"/>
              <c:layout>
                <c:manualLayout>
                  <c:x val="-1.1959833810209319E-3"/>
                  <c:y val="-4.5182777719720027E-2"/>
                </c:manualLayout>
              </c:layout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B1-554F-BFE6-3CEB55F81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Budget</c:v>
                </c:pt>
                <c:pt idx="1">
                  <c:v>Q1 Forecast</c:v>
                </c:pt>
                <c:pt idx="2">
                  <c:v>Q2 Forecast</c:v>
                </c:pt>
                <c:pt idx="3">
                  <c:v>Q3 Forecast</c:v>
                </c:pt>
              </c:strCache>
            </c:strRef>
          </c:cat>
          <c:val>
            <c:numRef>
              <c:f>Sheet1!$B$2:$B$5</c:f>
              <c:numCache>
                <c:formatCode>_("$"* #,##0_);_("$"* \(#,##0\);_("$"* "-"??_);_(@_)</c:formatCode>
                <c:ptCount val="4"/>
                <c:pt idx="0">
                  <c:v>1360</c:v>
                </c:pt>
                <c:pt idx="1">
                  <c:v>11471</c:v>
                </c:pt>
                <c:pt idx="2">
                  <c:v>14800</c:v>
                </c:pt>
                <c:pt idx="3">
                  <c:v>13235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B1-554F-BFE6-3CEB55F811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Targeted Investments </c:v>
                </c:pt>
              </c:strCache>
            </c:strRef>
          </c:tx>
          <c:spPr>
            <a:pattFill prst="pct5">
              <a:fgClr>
                <a:schemeClr val="accent1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pattFill prst="pct5">
                <a:fgClr>
                  <a:schemeClr val="accent1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B1-554F-BFE6-3CEB55F811C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B1-554F-BFE6-3CEB55F811C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B1-554F-BFE6-3CEB55F811C0}"/>
                </c:ext>
              </c:extLst>
            </c:dLbl>
            <c:dLbl>
              <c:idx val="2"/>
              <c:layout>
                <c:manualLayout>
                  <c:x val="0"/>
                  <c:y val="1.122873010554454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1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B1-554F-BFE6-3CEB55F81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Budget</c:v>
                </c:pt>
                <c:pt idx="1">
                  <c:v>Q1 Forecast</c:v>
                </c:pt>
                <c:pt idx="2">
                  <c:v>Q2 Forecast</c:v>
                </c:pt>
                <c:pt idx="3">
                  <c:v>Q3 Forecast</c:v>
                </c:pt>
              </c:strCache>
            </c:strRef>
          </c:cat>
          <c:val>
            <c:numRef>
              <c:f>Sheet1!$C$2:$C$5</c:f>
              <c:numCache>
                <c:formatCode>_("$"* #,##0_);_("$"* \(#,##0\);_("$"* "-"??_);_(@_)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B1-554F-BFE6-3CEB55F811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IT Investments </c:v>
                </c:pt>
              </c:strCache>
            </c:strRef>
          </c:tx>
          <c:spPr>
            <a:pattFill prst="pct10">
              <a:fgClr>
                <a:schemeClr val="bg2">
                  <a:lumMod val="50000"/>
                </a:schemeClr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fld id="{983D4C33-6EE5-6547-A23B-741F66CFF4BF}" type="SERIESNAME">
                      <a:rPr lang="en-US" b="1"/>
                      <a:pPr/>
                      <a:t>[SERIES NAME]</a:t>
                    </a:fld>
                    <a:r>
                      <a:rPr lang="en-US" b="1" baseline="0" dirty="0"/>
                      <a:t>, </a:t>
                    </a:r>
                    <a:fld id="{CE2E9087-DB8F-CE4E-9490-7A16A20D6C89}" type="VALUE">
                      <a:rPr lang="en-US" b="1" baseline="0"/>
                      <a:pPr/>
                      <a:t>[VALUE]</a:t>
                    </a:fld>
                    <a:endParaRPr lang="en-US" b="1" baseline="0" dirty="0"/>
                  </a:p>
                </c:rich>
              </c:tx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18-3F46-8D83-3CAD16041E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Budget</c:v>
                </c:pt>
                <c:pt idx="1">
                  <c:v>Q1 Forecast</c:v>
                </c:pt>
                <c:pt idx="2">
                  <c:v>Q2 Forecast</c:v>
                </c:pt>
                <c:pt idx="3">
                  <c:v>Q3 Forecast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3" formatCode="_(&quot;$&quot;* #,##0_);_(&quot;$&quot;* \(#,##0\);_(&quot;$&quot;* &quot;-&quot;??_);_(@_)">
                  <c:v>9265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18-3F46-8D83-3CAD16041ECD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Other Investments</c:v>
                </c:pt>
              </c:strCache>
            </c:strRef>
          </c:tx>
          <c:spPr>
            <a:pattFill prst="pct5">
              <a:fgClr>
                <a:schemeClr val="bg1"/>
              </a:fgClr>
              <a:bgClr>
                <a:schemeClr val="accent4">
                  <a:lumMod val="40000"/>
                  <a:lumOff val="60000"/>
                </a:schemeClr>
              </a:bgClr>
            </a:patt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fld id="{BC684EC9-9398-EA4A-853B-B733B54E9AD7}" type="SERIESNAME">
                      <a:rPr lang="en-US" b="1"/>
                      <a:pPr/>
                      <a:t>[SERIES NAME]</a:t>
                    </a:fld>
                    <a:r>
                      <a:rPr lang="en-US" b="1" baseline="0" dirty="0"/>
                      <a:t>, </a:t>
                    </a:r>
                    <a:fld id="{F52B0588-9258-2D4B-BDE8-1B70FFDD7568}" type="VALUE">
                      <a:rPr lang="en-US" b="1" baseline="0"/>
                      <a:pPr/>
                      <a:t>[VALUE]</a:t>
                    </a:fld>
                    <a:endParaRPr lang="en-US" b="1" baseline="0" dirty="0"/>
                  </a:p>
                </c:rich>
              </c:tx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318-3F46-8D83-3CAD16041E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Budget</c:v>
                </c:pt>
                <c:pt idx="1">
                  <c:v>Q1 Forecast</c:v>
                </c:pt>
                <c:pt idx="2">
                  <c:v>Q2 Forecast</c:v>
                </c:pt>
                <c:pt idx="3">
                  <c:v>Q3 Forecast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3" formatCode="_(&quot;$&quot;* #,##0_);_(&quot;$&quot;* \(#,##0\);_(&quot;$&quot;* &quot;-&quot;??_);_(@_)">
                  <c:v>5027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18-3F46-8D83-3CAD16041E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269849952"/>
        <c:axId val="1269851664"/>
      </c:barChart>
      <c:catAx>
        <c:axId val="12698499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69851664"/>
        <c:crosses val="autoZero"/>
        <c:auto val="1"/>
        <c:lblAlgn val="ctr"/>
        <c:lblOffset val="100"/>
        <c:noMultiLvlLbl val="0"/>
      </c:catAx>
      <c:valAx>
        <c:axId val="126985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984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2728361141923"/>
          <c:y val="5.1450771111619074E-2"/>
          <c:w val="0.82947449503594661"/>
          <c:h val="0.792535959619396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Operating Surplus </c:v>
                </c:pt>
              </c:strCache>
            </c:strRef>
          </c:tx>
          <c:spPr>
            <a:solidFill>
              <a:schemeClr val="accent6"/>
            </a:solidFill>
            <a:ln w="38100"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B8-3140-8D87-AEE34A8DB0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Q3 Forecast</c:v>
                </c:pt>
                <c:pt idx="1">
                  <c:v>Q3 Forecasted Investment Income</c:v>
                </c:pt>
              </c:strCache>
            </c:strRef>
          </c:cat>
          <c:val>
            <c:numRef>
              <c:f>Sheet1!$B$2:$B$3</c:f>
              <c:numCache>
                <c:formatCode>_("$"* #,##0_);_("$"* \(#,##0\);_("$"* "-"??_);_(@_)</c:formatCode>
                <c:ptCount val="2"/>
                <c:pt idx="0">
                  <c:v>13235</c:v>
                </c:pt>
                <c:pt idx="1">
                  <c:v>21063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B1-554F-BFE6-3CEB55F811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IT Investments </c:v>
                </c:pt>
              </c:strCache>
            </c:strRef>
          </c:tx>
          <c:spPr>
            <a:pattFill prst="pct10">
              <a:fgClr>
                <a:schemeClr val="bg2">
                  <a:lumMod val="50000"/>
                </a:schemeClr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983D4C33-6EE5-6547-A23B-741F66CFF4BF}" type="SERIESNAME">
                      <a:rPr lang="en-US" b="1"/>
                      <a:pPr/>
                      <a:t>[SERIES NAME]</a:t>
                    </a:fld>
                    <a:r>
                      <a:rPr lang="en-US" b="1" baseline="0" dirty="0"/>
                      <a:t>, </a:t>
                    </a:r>
                    <a:fld id="{CE2E9087-DB8F-CE4E-9490-7A16A20D6C89}" type="VALUE">
                      <a:rPr lang="en-US" b="1" baseline="0"/>
                      <a:pPr/>
                      <a:t>[VALUE]</a:t>
                    </a:fld>
                    <a:endParaRPr lang="en-US" b="1" baseline="0" dirty="0"/>
                  </a:p>
                </c:rich>
              </c:tx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7B1-554F-BFE6-3CEB55F81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Q3 Forecast</c:v>
                </c:pt>
                <c:pt idx="1">
                  <c:v>Q3 Forecasted Investment Income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 formatCode="_(&quot;$&quot;* #,##0_);_(&quot;$&quot;* \(#,##0\);_(&quot;$&quot;* &quot;-&quot;??_);_(@_)">
                  <c:v>9265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B1-554F-BFE6-3CEB55F811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Investments</c:v>
                </c:pt>
              </c:strCache>
            </c:strRef>
          </c:tx>
          <c:spPr>
            <a:pattFill prst="pct5">
              <a:fgClr>
                <a:schemeClr val="bg1"/>
              </a:fgClr>
              <a:bgClr>
                <a:schemeClr val="accent4">
                  <a:lumMod val="40000"/>
                  <a:lumOff val="60000"/>
                </a:schemeClr>
              </a:bgClr>
            </a:patt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ED82414-4D4C-A14A-BFF0-50D320F3A261}" type="SERIESNAME">
                      <a:rPr lang="en-US" smtClean="0"/>
                      <a:pPr/>
                      <a:t>[SERIES NAME]</a:t>
                    </a:fld>
                    <a:r>
                      <a:rPr lang="en-US" dirty="0"/>
                      <a:t>,  $5,027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53163694069694"/>
                      <c:h val="0.102285671402573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8B8-3140-8D87-AEE34A8DB0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C684EC9-9398-EA4A-853B-B733B54E9AD7}" type="SERIESNAME">
                      <a:rPr lang="en-US" b="1"/>
                      <a:pPr/>
                      <a:t>[SERIES NAME]</a:t>
                    </a:fld>
                    <a:r>
                      <a:rPr lang="en-US" b="1" baseline="0" dirty="0"/>
                      <a:t>, </a:t>
                    </a:r>
                    <a:fld id="{F52B0588-9258-2D4B-BDE8-1B70FFDD7568}" type="VALUE">
                      <a:rPr lang="en-US" b="1" baseline="0"/>
                      <a:pPr/>
                      <a:t>[VALUE]</a:t>
                    </a:fld>
                    <a:endParaRPr lang="en-US" b="1" baseline="0" dirty="0"/>
                  </a:p>
                </c:rich>
              </c:tx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8B8-3140-8D87-AEE34A8DB0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Q3 Forecast</c:v>
                </c:pt>
                <c:pt idx="1">
                  <c:v>Q3 Forecasted Investment Income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 formatCode="_(&quot;$&quot;* #,##0_);_(&quot;$&quot;* \(#,##0\);_(&quot;$&quot;* &quot;-&quot;??_);_(@_)">
                  <c:v>5027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18-3F46-8D83-3CAD16041E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Structural Surplus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B8-3140-8D87-AEE34A8DB0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Q3 Forecast</c:v>
                </c:pt>
                <c:pt idx="1">
                  <c:v>Q3 Forecasted Investment Income</c:v>
                </c:pt>
              </c:strCache>
            </c:strRef>
          </c:cat>
          <c:val>
            <c:numRef>
              <c:f>Sheet1!$E$2:$E$3</c:f>
              <c:numCache>
                <c:formatCode>_("$"* #,##0_);_("$"* \(#,##0\);_("$"* "-"??_);_(@_)</c:formatCode>
                <c:ptCount val="2"/>
                <c:pt idx="1">
                  <c:v>6464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B8-3140-8D87-AEE34A8DB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100"/>
        <c:axId val="1269849952"/>
        <c:axId val="1269851664"/>
      </c:barChart>
      <c:catAx>
        <c:axId val="12698499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69851664"/>
        <c:crosses val="autoZero"/>
        <c:auto val="1"/>
        <c:lblAlgn val="ctr"/>
        <c:lblOffset val="100"/>
        <c:noMultiLvlLbl val="0"/>
      </c:catAx>
      <c:valAx>
        <c:axId val="126985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984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2023-24 Revenue Source</a:t>
            </a:r>
            <a:r>
              <a:rPr lang="en-CA" baseline="0"/>
              <a:t> by Polytechnic Institute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Revenues!$N$3</c:f>
              <c:strCache>
                <c:ptCount val="1"/>
                <c:pt idx="0">
                  <c:v>Lethbridge Polytechnic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Revenues!$M$4:$M$12</c:f>
              <c:strCache>
                <c:ptCount val="9"/>
                <c:pt idx="0">
                  <c:v>Student</c:v>
                </c:pt>
                <c:pt idx="1">
                  <c:v>Alberta Advanced Education</c:v>
                </c:pt>
                <c:pt idx="2">
                  <c:v>Other Alberta Government</c:v>
                </c:pt>
                <c:pt idx="3">
                  <c:v>Other Provincial Government</c:v>
                </c:pt>
                <c:pt idx="4">
                  <c:v>Federal Government</c:v>
                </c:pt>
                <c:pt idx="5">
                  <c:v>Other Public</c:v>
                </c:pt>
                <c:pt idx="6">
                  <c:v>Third Party (Excluding Donations)</c:v>
                </c:pt>
                <c:pt idx="7">
                  <c:v>Donations &amp; Fundraising</c:v>
                </c:pt>
                <c:pt idx="8">
                  <c:v>Investment</c:v>
                </c:pt>
              </c:strCache>
            </c:strRef>
          </c:cat>
          <c:val>
            <c:numRef>
              <c:f>Revenues!$N$4:$N$12</c:f>
              <c:numCache>
                <c:formatCode>0.00%</c:formatCode>
                <c:ptCount val="9"/>
                <c:pt idx="0">
                  <c:v>0.34548654270736889</c:v>
                </c:pt>
                <c:pt idx="1">
                  <c:v>0.45099333208511028</c:v>
                </c:pt>
                <c:pt idx="2">
                  <c:v>1.7970921629062456E-2</c:v>
                </c:pt>
                <c:pt idx="3">
                  <c:v>6.1333327659592258E-4</c:v>
                </c:pt>
                <c:pt idx="4">
                  <c:v>2.9554853206134032E-2</c:v>
                </c:pt>
                <c:pt idx="5">
                  <c:v>8.3023535872451919E-3</c:v>
                </c:pt>
                <c:pt idx="6">
                  <c:v>9.5601044028081436E-2</c:v>
                </c:pt>
                <c:pt idx="7">
                  <c:v>2.397719245673138E-2</c:v>
                </c:pt>
                <c:pt idx="8">
                  <c:v>2.75004270236704E-2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8E-4106-96AE-0AE2783579A2}"/>
            </c:ext>
          </c:extLst>
        </c:ser>
        <c:ser>
          <c:idx val="1"/>
          <c:order val="1"/>
          <c:tx>
            <c:strRef>
              <c:f>Revenues!$O$3</c:f>
              <c:strCache>
                <c:ptCount val="1"/>
                <c:pt idx="0">
                  <c:v>Northern Alberta Institute of Technology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Revenues!$M$4:$M$12</c:f>
              <c:strCache>
                <c:ptCount val="9"/>
                <c:pt idx="0">
                  <c:v>Student</c:v>
                </c:pt>
                <c:pt idx="1">
                  <c:v>Alberta Advanced Education</c:v>
                </c:pt>
                <c:pt idx="2">
                  <c:v>Other Alberta Government</c:v>
                </c:pt>
                <c:pt idx="3">
                  <c:v>Other Provincial Government</c:v>
                </c:pt>
                <c:pt idx="4">
                  <c:v>Federal Government</c:v>
                </c:pt>
                <c:pt idx="5">
                  <c:v>Other Public</c:v>
                </c:pt>
                <c:pt idx="6">
                  <c:v>Third Party (Excluding Donations)</c:v>
                </c:pt>
                <c:pt idx="7">
                  <c:v>Donations &amp; Fundraising</c:v>
                </c:pt>
                <c:pt idx="8">
                  <c:v>Investment</c:v>
                </c:pt>
              </c:strCache>
            </c:strRef>
          </c:cat>
          <c:val>
            <c:numRef>
              <c:f>Revenues!$O$4:$O$12</c:f>
              <c:numCache>
                <c:formatCode>0.00%</c:formatCode>
                <c:ptCount val="9"/>
                <c:pt idx="0">
                  <c:v>0.32690930907917559</c:v>
                </c:pt>
                <c:pt idx="1">
                  <c:v>0.50208728270076231</c:v>
                </c:pt>
                <c:pt idx="2">
                  <c:v>9.0171621022062682E-3</c:v>
                </c:pt>
                <c:pt idx="3">
                  <c:v>4.3863187189932643E-4</c:v>
                </c:pt>
                <c:pt idx="4">
                  <c:v>1.9579619247368209E-2</c:v>
                </c:pt>
                <c:pt idx="5">
                  <c:v>4.5375710886137213E-5</c:v>
                </c:pt>
                <c:pt idx="6">
                  <c:v>8.6528959787036661E-2</c:v>
                </c:pt>
                <c:pt idx="7">
                  <c:v>1.7779716048884765E-2</c:v>
                </c:pt>
                <c:pt idx="8">
                  <c:v>3.7613943451780742E-2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8E-4106-96AE-0AE2783579A2}"/>
            </c:ext>
          </c:extLst>
        </c:ser>
        <c:ser>
          <c:idx val="2"/>
          <c:order val="2"/>
          <c:tx>
            <c:strRef>
              <c:f>Revenues!$P$3</c:f>
              <c:strCache>
                <c:ptCount val="1"/>
                <c:pt idx="0">
                  <c:v>Northwestern Polytechnic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Revenues!$M$4:$M$12</c:f>
              <c:strCache>
                <c:ptCount val="9"/>
                <c:pt idx="0">
                  <c:v>Student</c:v>
                </c:pt>
                <c:pt idx="1">
                  <c:v>Alberta Advanced Education</c:v>
                </c:pt>
                <c:pt idx="2">
                  <c:v>Other Alberta Government</c:v>
                </c:pt>
                <c:pt idx="3">
                  <c:v>Other Provincial Government</c:v>
                </c:pt>
                <c:pt idx="4">
                  <c:v>Federal Government</c:v>
                </c:pt>
                <c:pt idx="5">
                  <c:v>Other Public</c:v>
                </c:pt>
                <c:pt idx="6">
                  <c:v>Third Party (Excluding Donations)</c:v>
                </c:pt>
                <c:pt idx="7">
                  <c:v>Donations &amp; Fundraising</c:v>
                </c:pt>
                <c:pt idx="8">
                  <c:v>Investment</c:v>
                </c:pt>
              </c:strCache>
            </c:strRef>
          </c:cat>
          <c:val>
            <c:numRef>
              <c:f>Revenues!$P$4:$P$12</c:f>
              <c:numCache>
                <c:formatCode>0.00%</c:formatCode>
                <c:ptCount val="9"/>
                <c:pt idx="0">
                  <c:v>0.21116346542589254</c:v>
                </c:pt>
                <c:pt idx="1">
                  <c:v>0.65510300888279582</c:v>
                </c:pt>
                <c:pt idx="2">
                  <c:v>1.4248605460116014E-2</c:v>
                </c:pt>
                <c:pt idx="3">
                  <c:v>0</c:v>
                </c:pt>
                <c:pt idx="4">
                  <c:v>1.311553530532843E-2</c:v>
                </c:pt>
                <c:pt idx="5">
                  <c:v>4.1447033480603512E-4</c:v>
                </c:pt>
                <c:pt idx="6">
                  <c:v>7.3776954414736223E-2</c:v>
                </c:pt>
                <c:pt idx="7">
                  <c:v>1.8361632444582353E-2</c:v>
                </c:pt>
                <c:pt idx="8">
                  <c:v>1.381632773174256E-2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8E-4106-96AE-0AE2783579A2}"/>
            </c:ext>
          </c:extLst>
        </c:ser>
        <c:ser>
          <c:idx val="3"/>
          <c:order val="3"/>
          <c:tx>
            <c:strRef>
              <c:f>Revenues!$Q$3</c:f>
              <c:strCache>
                <c:ptCount val="1"/>
                <c:pt idx="0">
                  <c:v>Red Deer Polytechnic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Revenues!$M$4:$M$12</c:f>
              <c:strCache>
                <c:ptCount val="9"/>
                <c:pt idx="0">
                  <c:v>Student</c:v>
                </c:pt>
                <c:pt idx="1">
                  <c:v>Alberta Advanced Education</c:v>
                </c:pt>
                <c:pt idx="2">
                  <c:v>Other Alberta Government</c:v>
                </c:pt>
                <c:pt idx="3">
                  <c:v>Other Provincial Government</c:v>
                </c:pt>
                <c:pt idx="4">
                  <c:v>Federal Government</c:v>
                </c:pt>
                <c:pt idx="5">
                  <c:v>Other Public</c:v>
                </c:pt>
                <c:pt idx="6">
                  <c:v>Third Party (Excluding Donations)</c:v>
                </c:pt>
                <c:pt idx="7">
                  <c:v>Donations &amp; Fundraising</c:v>
                </c:pt>
                <c:pt idx="8">
                  <c:v>Investment</c:v>
                </c:pt>
              </c:strCache>
            </c:strRef>
          </c:cat>
          <c:val>
            <c:numRef>
              <c:f>Revenues!$Q$4:$Q$12</c:f>
              <c:numCache>
                <c:formatCode>0.00%</c:formatCode>
                <c:ptCount val="9"/>
                <c:pt idx="0">
                  <c:v>0.3595299938157081</c:v>
                </c:pt>
                <c:pt idx="1">
                  <c:v>0.47188620902906619</c:v>
                </c:pt>
                <c:pt idx="2">
                  <c:v>1.295403009688724E-2</c:v>
                </c:pt>
                <c:pt idx="3">
                  <c:v>0</c:v>
                </c:pt>
                <c:pt idx="4">
                  <c:v>1.2170686456400742E-2</c:v>
                </c:pt>
                <c:pt idx="5">
                  <c:v>0</c:v>
                </c:pt>
                <c:pt idx="6">
                  <c:v>0.10495980210265925</c:v>
                </c:pt>
                <c:pt idx="7">
                  <c:v>2.2568542568542568E-2</c:v>
                </c:pt>
                <c:pt idx="8">
                  <c:v>1.5930735930735931E-2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8E-4106-96AE-0AE2783579A2}"/>
            </c:ext>
          </c:extLst>
        </c:ser>
        <c:ser>
          <c:idx val="4"/>
          <c:order val="4"/>
          <c:tx>
            <c:strRef>
              <c:f>Revenues!$R$3</c:f>
              <c:strCache>
                <c:ptCount val="1"/>
                <c:pt idx="0">
                  <c:v>Southern Alberta Institute of Technology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Revenues!$M$4:$M$12</c:f>
              <c:strCache>
                <c:ptCount val="9"/>
                <c:pt idx="0">
                  <c:v>Student</c:v>
                </c:pt>
                <c:pt idx="1">
                  <c:v>Alberta Advanced Education</c:v>
                </c:pt>
                <c:pt idx="2">
                  <c:v>Other Alberta Government</c:v>
                </c:pt>
                <c:pt idx="3">
                  <c:v>Other Provincial Government</c:v>
                </c:pt>
                <c:pt idx="4">
                  <c:v>Federal Government</c:v>
                </c:pt>
                <c:pt idx="5">
                  <c:v>Other Public</c:v>
                </c:pt>
                <c:pt idx="6">
                  <c:v>Third Party (Excluding Donations)</c:v>
                </c:pt>
                <c:pt idx="7">
                  <c:v>Donations &amp; Fundraising</c:v>
                </c:pt>
                <c:pt idx="8">
                  <c:v>Investment</c:v>
                </c:pt>
              </c:strCache>
            </c:strRef>
          </c:cat>
          <c:val>
            <c:numRef>
              <c:f>Revenues!$R$4:$R$12</c:f>
              <c:numCache>
                <c:formatCode>0.00%</c:formatCode>
                <c:ptCount val="9"/>
                <c:pt idx="0">
                  <c:v>0.49605213060113723</c:v>
                </c:pt>
                <c:pt idx="1">
                  <c:v>0.34811573759099868</c:v>
                </c:pt>
                <c:pt idx="2">
                  <c:v>7.9415111965529216E-3</c:v>
                </c:pt>
                <c:pt idx="3">
                  <c:v>3.6701141605238025E-3</c:v>
                </c:pt>
                <c:pt idx="4">
                  <c:v>1.6299135109718522E-2</c:v>
                </c:pt>
                <c:pt idx="5">
                  <c:v>6.8325708067801406E-3</c:v>
                </c:pt>
                <c:pt idx="6">
                  <c:v>6.5036337042978204E-2</c:v>
                </c:pt>
                <c:pt idx="7">
                  <c:v>3.1431074049338488E-2</c:v>
                </c:pt>
                <c:pt idx="8">
                  <c:v>2.4621389441972043E-2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8E-4106-96AE-0AE278357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11153520"/>
        <c:axId val="1111157840"/>
      </c:barChart>
      <c:catAx>
        <c:axId val="111115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157840"/>
        <c:crosses val="autoZero"/>
        <c:auto val="1"/>
        <c:lblAlgn val="ctr"/>
        <c:lblOffset val="100"/>
        <c:noMultiLvlLbl val="0"/>
      </c:catAx>
      <c:valAx>
        <c:axId val="111115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15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2023-24 Expense by Primary Function by Polytechnic Institute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'Expense by Primary Function'!$AC$3</c:f>
              <c:strCache>
                <c:ptCount val="1"/>
                <c:pt idx="0">
                  <c:v>Lethbridge Polytechnic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'Expense by Primary Function'!$AB$4:$AB$10</c:f>
              <c:strCache>
                <c:ptCount val="7"/>
                <c:pt idx="0">
                  <c:v>Approved Programs</c:v>
                </c:pt>
                <c:pt idx="1">
                  <c:v>Non-Approved Programs</c:v>
                </c:pt>
                <c:pt idx="2">
                  <c:v>Apprenticeship Programs</c:v>
                </c:pt>
                <c:pt idx="3">
                  <c:v>Research</c:v>
                </c:pt>
                <c:pt idx="4">
                  <c:v>Self-Generated Revenue</c:v>
                </c:pt>
                <c:pt idx="5">
                  <c:v>Restricted Activities</c:v>
                </c:pt>
                <c:pt idx="6">
                  <c:v>Extraordinary Items</c:v>
                </c:pt>
              </c:strCache>
            </c:strRef>
          </c:cat>
          <c:val>
            <c:numRef>
              <c:f>'Expense by Primary Function'!$AC$4:$AC$10</c:f>
              <c:numCache>
                <c:formatCode>0.0%</c:formatCode>
                <c:ptCount val="7"/>
                <c:pt idx="0">
                  <c:v>0.75825212680984433</c:v>
                </c:pt>
                <c:pt idx="1">
                  <c:v>2.6088086048402518E-2</c:v>
                </c:pt>
                <c:pt idx="2">
                  <c:v>7.7498939815829199E-2</c:v>
                </c:pt>
                <c:pt idx="3">
                  <c:v>6.2171805436008365E-2</c:v>
                </c:pt>
                <c:pt idx="4">
                  <c:v>7.2222980995726521E-2</c:v>
                </c:pt>
                <c:pt idx="5">
                  <c:v>0</c:v>
                </c:pt>
                <c:pt idx="6">
                  <c:v>3.7660608941890673E-3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69-4376-8D26-B8D4A4798603}"/>
            </c:ext>
          </c:extLst>
        </c:ser>
        <c:ser>
          <c:idx val="1"/>
          <c:order val="1"/>
          <c:tx>
            <c:strRef>
              <c:f>'Expense by Primary Function'!$AD$3</c:f>
              <c:strCache>
                <c:ptCount val="1"/>
                <c:pt idx="0">
                  <c:v>Northern Alberta Institute of Technology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'Expense by Primary Function'!$AB$4:$AB$10</c:f>
              <c:strCache>
                <c:ptCount val="7"/>
                <c:pt idx="0">
                  <c:v>Approved Programs</c:v>
                </c:pt>
                <c:pt idx="1">
                  <c:v>Non-Approved Programs</c:v>
                </c:pt>
                <c:pt idx="2">
                  <c:v>Apprenticeship Programs</c:v>
                </c:pt>
                <c:pt idx="3">
                  <c:v>Research</c:v>
                </c:pt>
                <c:pt idx="4">
                  <c:v>Self-Generated Revenue</c:v>
                </c:pt>
                <c:pt idx="5">
                  <c:v>Restricted Activities</c:v>
                </c:pt>
                <c:pt idx="6">
                  <c:v>Extraordinary Items</c:v>
                </c:pt>
              </c:strCache>
            </c:strRef>
          </c:cat>
          <c:val>
            <c:numRef>
              <c:f>'Expense by Primary Function'!$AD$4:$AD$10</c:f>
              <c:numCache>
                <c:formatCode>0.0%</c:formatCode>
                <c:ptCount val="7"/>
                <c:pt idx="0">
                  <c:v>0.57819008375509473</c:v>
                </c:pt>
                <c:pt idx="1">
                  <c:v>8.1675213866618898E-2</c:v>
                </c:pt>
                <c:pt idx="2">
                  <c:v>0.19379282930980427</c:v>
                </c:pt>
                <c:pt idx="3">
                  <c:v>6.0840014332422629E-2</c:v>
                </c:pt>
                <c:pt idx="4">
                  <c:v>6.024656245801048E-2</c:v>
                </c:pt>
                <c:pt idx="5">
                  <c:v>2.5255296278049E-2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69-4376-8D26-B8D4A4798603}"/>
            </c:ext>
          </c:extLst>
        </c:ser>
        <c:ser>
          <c:idx val="2"/>
          <c:order val="2"/>
          <c:tx>
            <c:strRef>
              <c:f>'Expense by Primary Function'!$AE$3</c:f>
              <c:strCache>
                <c:ptCount val="1"/>
                <c:pt idx="0">
                  <c:v>Northwestern Polytechnic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'Expense by Primary Function'!$AB$4:$AB$10</c:f>
              <c:strCache>
                <c:ptCount val="7"/>
                <c:pt idx="0">
                  <c:v>Approved Programs</c:v>
                </c:pt>
                <c:pt idx="1">
                  <c:v>Non-Approved Programs</c:v>
                </c:pt>
                <c:pt idx="2">
                  <c:v>Apprenticeship Programs</c:v>
                </c:pt>
                <c:pt idx="3">
                  <c:v>Research</c:v>
                </c:pt>
                <c:pt idx="4">
                  <c:v>Self-Generated Revenue</c:v>
                </c:pt>
                <c:pt idx="5">
                  <c:v>Restricted Activities</c:v>
                </c:pt>
                <c:pt idx="6">
                  <c:v>Extraordinary Items</c:v>
                </c:pt>
              </c:strCache>
            </c:strRef>
          </c:cat>
          <c:val>
            <c:numRef>
              <c:f>'Expense by Primary Function'!$AE$4:$AE$10</c:f>
              <c:numCache>
                <c:formatCode>0.0%</c:formatCode>
                <c:ptCount val="7"/>
                <c:pt idx="0">
                  <c:v>0.61619629697172684</c:v>
                </c:pt>
                <c:pt idx="1">
                  <c:v>7.5631265146267654E-2</c:v>
                </c:pt>
                <c:pt idx="2">
                  <c:v>0.17137204672120823</c:v>
                </c:pt>
                <c:pt idx="3">
                  <c:v>2.7608327288031483E-2</c:v>
                </c:pt>
                <c:pt idx="4">
                  <c:v>9.3130070634014073E-2</c:v>
                </c:pt>
                <c:pt idx="5">
                  <c:v>1.6061993238751775E-2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69-4376-8D26-B8D4A4798603}"/>
            </c:ext>
          </c:extLst>
        </c:ser>
        <c:ser>
          <c:idx val="3"/>
          <c:order val="3"/>
          <c:tx>
            <c:strRef>
              <c:f>'Expense by Primary Function'!$AF$3</c:f>
              <c:strCache>
                <c:ptCount val="1"/>
                <c:pt idx="0">
                  <c:v>Red Deer Polytechnic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'Expense by Primary Function'!$AB$4:$AB$10</c:f>
              <c:strCache>
                <c:ptCount val="7"/>
                <c:pt idx="0">
                  <c:v>Approved Programs</c:v>
                </c:pt>
                <c:pt idx="1">
                  <c:v>Non-Approved Programs</c:v>
                </c:pt>
                <c:pt idx="2">
                  <c:v>Apprenticeship Programs</c:v>
                </c:pt>
                <c:pt idx="3">
                  <c:v>Research</c:v>
                </c:pt>
                <c:pt idx="4">
                  <c:v>Self-Generated Revenue</c:v>
                </c:pt>
                <c:pt idx="5">
                  <c:v>Restricted Activities</c:v>
                </c:pt>
                <c:pt idx="6">
                  <c:v>Extraordinary Items</c:v>
                </c:pt>
              </c:strCache>
            </c:strRef>
          </c:cat>
          <c:val>
            <c:numRef>
              <c:f>'Expense by Primary Function'!$AF$4:$AF$10</c:f>
              <c:numCache>
                <c:formatCode>0.0%</c:formatCode>
                <c:ptCount val="7"/>
                <c:pt idx="0">
                  <c:v>0.58152031786470504</c:v>
                </c:pt>
                <c:pt idx="1">
                  <c:v>8.6577639803949683E-2</c:v>
                </c:pt>
                <c:pt idx="2">
                  <c:v>0.16930007339232839</c:v>
                </c:pt>
                <c:pt idx="3">
                  <c:v>3.1271880615145811E-2</c:v>
                </c:pt>
                <c:pt idx="4">
                  <c:v>9.3402282754490001E-2</c:v>
                </c:pt>
                <c:pt idx="5">
                  <c:v>3.7927805569381058E-2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69-4376-8D26-B8D4A4798603}"/>
            </c:ext>
          </c:extLst>
        </c:ser>
        <c:ser>
          <c:idx val="4"/>
          <c:order val="4"/>
          <c:tx>
            <c:strRef>
              <c:f>'Expense by Primary Function'!$AG$3</c:f>
              <c:strCache>
                <c:ptCount val="1"/>
                <c:pt idx="0">
                  <c:v>Southern Alberta Institute of Technology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'Expense by Primary Function'!$AB$4:$AB$10</c:f>
              <c:strCache>
                <c:ptCount val="7"/>
                <c:pt idx="0">
                  <c:v>Approved Programs</c:v>
                </c:pt>
                <c:pt idx="1">
                  <c:v>Non-Approved Programs</c:v>
                </c:pt>
                <c:pt idx="2">
                  <c:v>Apprenticeship Programs</c:v>
                </c:pt>
                <c:pt idx="3">
                  <c:v>Research</c:v>
                </c:pt>
                <c:pt idx="4">
                  <c:v>Self-Generated Revenue</c:v>
                </c:pt>
                <c:pt idx="5">
                  <c:v>Restricted Activities</c:v>
                </c:pt>
                <c:pt idx="6">
                  <c:v>Extraordinary Items</c:v>
                </c:pt>
              </c:strCache>
            </c:strRef>
          </c:cat>
          <c:val>
            <c:numRef>
              <c:f>'Expense by Primary Function'!$AG$4:$AG$10</c:f>
              <c:numCache>
                <c:formatCode>0.0%</c:formatCode>
                <c:ptCount val="7"/>
                <c:pt idx="0">
                  <c:v>0.61862952961887907</c:v>
                </c:pt>
                <c:pt idx="1">
                  <c:v>8.1899061755930633E-2</c:v>
                </c:pt>
                <c:pt idx="2">
                  <c:v>0.14688364919159919</c:v>
                </c:pt>
                <c:pt idx="3">
                  <c:v>3.1481652190922436E-2</c:v>
                </c:pt>
                <c:pt idx="4">
                  <c:v>7.3305798316871534E-2</c:v>
                </c:pt>
                <c:pt idx="5">
                  <c:v>4.7800308925797105E-2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69-4376-8D26-B8D4A47986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1800704"/>
        <c:axId val="551757776"/>
      </c:barChart>
      <c:catAx>
        <c:axId val="55180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757776"/>
        <c:crosses val="autoZero"/>
        <c:auto val="1"/>
        <c:lblAlgn val="ctr"/>
        <c:lblOffset val="100"/>
        <c:noMultiLvlLbl val="0"/>
      </c:catAx>
      <c:valAx>
        <c:axId val="55175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80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2023-24 Expense by Shared Function by Polytechnic Institute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'Expense by Shared Function'!$AC$3</c:f>
              <c:strCache>
                <c:ptCount val="1"/>
                <c:pt idx="0">
                  <c:v>Lethbridge Polytechnic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'Expense by Shared Function'!$AB$4:$AB$10</c:f>
              <c:strCache>
                <c:ptCount val="7"/>
                <c:pt idx="0">
                  <c:v>Instructional</c:v>
                </c:pt>
                <c:pt idx="1">
                  <c:v>Academic Support</c:v>
                </c:pt>
                <c:pt idx="2">
                  <c:v>Student Support</c:v>
                </c:pt>
                <c:pt idx="3">
                  <c:v>Administration</c:v>
                </c:pt>
                <c:pt idx="4">
                  <c:v>Operational</c:v>
                </c:pt>
                <c:pt idx="5">
                  <c:v>Computing and Communication</c:v>
                </c:pt>
                <c:pt idx="6">
                  <c:v>Other</c:v>
                </c:pt>
              </c:strCache>
            </c:strRef>
          </c:cat>
          <c:val>
            <c:numRef>
              <c:f>'Expense by Shared Function'!$AC$4:$AC$10</c:f>
              <c:numCache>
                <c:formatCode>0%</c:formatCode>
                <c:ptCount val="7"/>
                <c:pt idx="0">
                  <c:v>0.36924172760909435</c:v>
                </c:pt>
                <c:pt idx="1">
                  <c:v>0.10544371879866846</c:v>
                </c:pt>
                <c:pt idx="2">
                  <c:v>9.6171519491406066E-2</c:v>
                </c:pt>
                <c:pt idx="3">
                  <c:v>0.10110972077974535</c:v>
                </c:pt>
                <c:pt idx="4">
                  <c:v>0.14632692922038057</c:v>
                </c:pt>
                <c:pt idx="5">
                  <c:v>6.4662632832988398E-2</c:v>
                </c:pt>
                <c:pt idx="6">
                  <c:v>0.11704375126771679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F-406D-8DC2-6957D7DE7FE1}"/>
            </c:ext>
          </c:extLst>
        </c:ser>
        <c:ser>
          <c:idx val="1"/>
          <c:order val="1"/>
          <c:tx>
            <c:strRef>
              <c:f>'Expense by Shared Function'!$AD$3</c:f>
              <c:strCache>
                <c:ptCount val="1"/>
                <c:pt idx="0">
                  <c:v>Northern Alberta Institute of Technology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'Expense by Shared Function'!$AB$4:$AB$10</c:f>
              <c:strCache>
                <c:ptCount val="7"/>
                <c:pt idx="0">
                  <c:v>Instructional</c:v>
                </c:pt>
                <c:pt idx="1">
                  <c:v>Academic Support</c:v>
                </c:pt>
                <c:pt idx="2">
                  <c:v>Student Support</c:v>
                </c:pt>
                <c:pt idx="3">
                  <c:v>Administration</c:v>
                </c:pt>
                <c:pt idx="4">
                  <c:v>Operational</c:v>
                </c:pt>
                <c:pt idx="5">
                  <c:v>Computing and Communication</c:v>
                </c:pt>
                <c:pt idx="6">
                  <c:v>Other</c:v>
                </c:pt>
              </c:strCache>
            </c:strRef>
          </c:cat>
          <c:val>
            <c:numRef>
              <c:f>'Expense by Shared Function'!$AD$4:$AD$10</c:f>
              <c:numCache>
                <c:formatCode>0%</c:formatCode>
                <c:ptCount val="7"/>
                <c:pt idx="0">
                  <c:v>0.38675146683387829</c:v>
                </c:pt>
                <c:pt idx="1">
                  <c:v>0.12008442692703901</c:v>
                </c:pt>
                <c:pt idx="2">
                  <c:v>8.399023603708515E-2</c:v>
                </c:pt>
                <c:pt idx="3">
                  <c:v>8.0656268195458417E-2</c:v>
                </c:pt>
                <c:pt idx="4">
                  <c:v>0.16680196622922919</c:v>
                </c:pt>
                <c:pt idx="5">
                  <c:v>6.8269359967752047E-2</c:v>
                </c:pt>
                <c:pt idx="6">
                  <c:v>9.344627580955793E-2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2F-406D-8DC2-6957D7DE7FE1}"/>
            </c:ext>
          </c:extLst>
        </c:ser>
        <c:ser>
          <c:idx val="2"/>
          <c:order val="2"/>
          <c:tx>
            <c:strRef>
              <c:f>'Expense by Shared Function'!$AE$3</c:f>
              <c:strCache>
                <c:ptCount val="1"/>
                <c:pt idx="0">
                  <c:v>Northwestern Polytechnic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'Expense by Shared Function'!$AB$4:$AB$10</c:f>
              <c:strCache>
                <c:ptCount val="7"/>
                <c:pt idx="0">
                  <c:v>Instructional</c:v>
                </c:pt>
                <c:pt idx="1">
                  <c:v>Academic Support</c:v>
                </c:pt>
                <c:pt idx="2">
                  <c:v>Student Support</c:v>
                </c:pt>
                <c:pt idx="3">
                  <c:v>Administration</c:v>
                </c:pt>
                <c:pt idx="4">
                  <c:v>Operational</c:v>
                </c:pt>
                <c:pt idx="5">
                  <c:v>Computing and Communication</c:v>
                </c:pt>
                <c:pt idx="6">
                  <c:v>Other</c:v>
                </c:pt>
              </c:strCache>
            </c:strRef>
          </c:cat>
          <c:val>
            <c:numRef>
              <c:f>'Expense by Shared Function'!$AE$4:$AE$10</c:f>
              <c:numCache>
                <c:formatCode>0%</c:formatCode>
                <c:ptCount val="7"/>
                <c:pt idx="0">
                  <c:v>0.35311805970922927</c:v>
                </c:pt>
                <c:pt idx="1">
                  <c:v>6.4035404832893175E-2</c:v>
                </c:pt>
                <c:pt idx="2">
                  <c:v>0.10121808020192964</c:v>
                </c:pt>
                <c:pt idx="3">
                  <c:v>0.11113905841547647</c:v>
                </c:pt>
                <c:pt idx="4">
                  <c:v>0.2511366465616176</c:v>
                </c:pt>
                <c:pt idx="5">
                  <c:v>4.8545380856702305E-2</c:v>
                </c:pt>
                <c:pt idx="6">
                  <c:v>7.0807369422151503E-2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2F-406D-8DC2-6957D7DE7FE1}"/>
            </c:ext>
          </c:extLst>
        </c:ser>
        <c:ser>
          <c:idx val="3"/>
          <c:order val="3"/>
          <c:tx>
            <c:strRef>
              <c:f>'Expense by Shared Function'!$AF$3</c:f>
              <c:strCache>
                <c:ptCount val="1"/>
                <c:pt idx="0">
                  <c:v>Red Deer Polytechnic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'Expense by Shared Function'!$AB$4:$AB$10</c:f>
              <c:strCache>
                <c:ptCount val="7"/>
                <c:pt idx="0">
                  <c:v>Instructional</c:v>
                </c:pt>
                <c:pt idx="1">
                  <c:v>Academic Support</c:v>
                </c:pt>
                <c:pt idx="2">
                  <c:v>Student Support</c:v>
                </c:pt>
                <c:pt idx="3">
                  <c:v>Administration</c:v>
                </c:pt>
                <c:pt idx="4">
                  <c:v>Operational</c:v>
                </c:pt>
                <c:pt idx="5">
                  <c:v>Computing and Communication</c:v>
                </c:pt>
                <c:pt idx="6">
                  <c:v>Other</c:v>
                </c:pt>
              </c:strCache>
            </c:strRef>
          </c:cat>
          <c:val>
            <c:numRef>
              <c:f>'Expense by Shared Function'!$AF$4:$AF$10</c:f>
              <c:numCache>
                <c:formatCode>0%</c:formatCode>
                <c:ptCount val="7"/>
                <c:pt idx="0">
                  <c:v>0.32888199019748443</c:v>
                </c:pt>
                <c:pt idx="1">
                  <c:v>0.10142482347879636</c:v>
                </c:pt>
                <c:pt idx="2">
                  <c:v>9.6380155389274594E-2</c:v>
                </c:pt>
                <c:pt idx="3">
                  <c:v>9.507259091791026E-2</c:v>
                </c:pt>
                <c:pt idx="4">
                  <c:v>0.21485393239469888</c:v>
                </c:pt>
                <c:pt idx="5">
                  <c:v>5.7861836832825773E-2</c:v>
                </c:pt>
                <c:pt idx="6">
                  <c:v>0.10552467078900971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2F-406D-8DC2-6957D7DE7FE1}"/>
            </c:ext>
          </c:extLst>
        </c:ser>
        <c:ser>
          <c:idx val="4"/>
          <c:order val="4"/>
          <c:tx>
            <c:strRef>
              <c:f>'Expense by Shared Function'!$AG$3</c:f>
              <c:strCache>
                <c:ptCount val="1"/>
                <c:pt idx="0">
                  <c:v>Southern Alberta Institute of Technology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'Expense by Shared Function'!$AB$4:$AB$10</c:f>
              <c:strCache>
                <c:ptCount val="7"/>
                <c:pt idx="0">
                  <c:v>Instructional</c:v>
                </c:pt>
                <c:pt idx="1">
                  <c:v>Academic Support</c:v>
                </c:pt>
                <c:pt idx="2">
                  <c:v>Student Support</c:v>
                </c:pt>
                <c:pt idx="3">
                  <c:v>Administration</c:v>
                </c:pt>
                <c:pt idx="4">
                  <c:v>Operational</c:v>
                </c:pt>
                <c:pt idx="5">
                  <c:v>Computing and Communication</c:v>
                </c:pt>
                <c:pt idx="6">
                  <c:v>Other</c:v>
                </c:pt>
              </c:strCache>
            </c:strRef>
          </c:cat>
          <c:val>
            <c:numRef>
              <c:f>'Expense by Shared Function'!$AG$4:$AG$10</c:f>
              <c:numCache>
                <c:formatCode>0%</c:formatCode>
                <c:ptCount val="7"/>
                <c:pt idx="0">
                  <c:v>0.29247223827307334</c:v>
                </c:pt>
                <c:pt idx="1">
                  <c:v>0.13002763244575249</c:v>
                </c:pt>
                <c:pt idx="2">
                  <c:v>9.7071050684965382E-2</c:v>
                </c:pt>
                <c:pt idx="3">
                  <c:v>7.9140313917174604E-2</c:v>
                </c:pt>
                <c:pt idx="4">
                  <c:v>0.21218750491830554</c:v>
                </c:pt>
                <c:pt idx="5">
                  <c:v>0.10094498917410689</c:v>
                </c:pt>
                <c:pt idx="6">
                  <c:v>8.815627058662176E-2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2F-406D-8DC2-6957D7DE7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770959"/>
        <c:axId val="78781519"/>
      </c:barChart>
      <c:catAx>
        <c:axId val="7877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81519"/>
        <c:crosses val="autoZero"/>
        <c:auto val="1"/>
        <c:lblAlgn val="ctr"/>
        <c:lblOffset val="100"/>
        <c:noMultiLvlLbl val="0"/>
      </c:catAx>
      <c:valAx>
        <c:axId val="78781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70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2023-24 Expense by Object by Polytechnic Institute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'Expense by Object'!$N$3</c:f>
              <c:strCache>
                <c:ptCount val="1"/>
                <c:pt idx="0">
                  <c:v>Lethbridge Polytechnic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'Expense by Object'!$M$6:$M$13</c:f>
              <c:strCache>
                <c:ptCount val="8"/>
                <c:pt idx="0">
                  <c:v>Salaries &amp; Benefits</c:v>
                </c:pt>
                <c:pt idx="1">
                  <c:v>Materials and Supplies</c:v>
                </c:pt>
                <c:pt idx="2">
                  <c:v>Services and Professional Fees</c:v>
                </c:pt>
                <c:pt idx="3">
                  <c:v>Facilities Maintenance, Utilities, and Tax</c:v>
                </c:pt>
                <c:pt idx="4">
                  <c:v>Scholarships, and Bursaries</c:v>
                </c:pt>
                <c:pt idx="5">
                  <c:v>COGS, and Cost Recoveries</c:v>
                </c:pt>
                <c:pt idx="6">
                  <c:v>Debt</c:v>
                </c:pt>
                <c:pt idx="7">
                  <c:v>Amortization</c:v>
                </c:pt>
              </c:strCache>
            </c:strRef>
          </c:cat>
          <c:val>
            <c:numRef>
              <c:f>'Expense by Object'!$N$6:$N$13</c:f>
              <c:numCache>
                <c:formatCode>0%</c:formatCode>
                <c:ptCount val="8"/>
                <c:pt idx="0">
                  <c:v>0.66717435394633573</c:v>
                </c:pt>
                <c:pt idx="1">
                  <c:v>0.11506277123327559</c:v>
                </c:pt>
                <c:pt idx="2">
                  <c:v>4.0029648348195286E-2</c:v>
                </c:pt>
                <c:pt idx="3">
                  <c:v>6.3178830257975882E-2</c:v>
                </c:pt>
                <c:pt idx="4">
                  <c:v>1.5285802211188687E-2</c:v>
                </c:pt>
                <c:pt idx="5">
                  <c:v>2.1087281102723274E-2</c:v>
                </c:pt>
                <c:pt idx="6">
                  <c:v>2.2667309073374818E-3</c:v>
                </c:pt>
                <c:pt idx="7">
                  <c:v>7.5914581992968008E-2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0D-4FCA-AD9F-FFE7F54901DB}"/>
            </c:ext>
          </c:extLst>
        </c:ser>
        <c:ser>
          <c:idx val="1"/>
          <c:order val="1"/>
          <c:tx>
            <c:strRef>
              <c:f>'Expense by Object'!$O$3</c:f>
              <c:strCache>
                <c:ptCount val="1"/>
                <c:pt idx="0">
                  <c:v>Northern Alberta Institute of Technology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'Expense by Object'!$M$6:$M$13</c:f>
              <c:strCache>
                <c:ptCount val="8"/>
                <c:pt idx="0">
                  <c:v>Salaries &amp; Benefits</c:v>
                </c:pt>
                <c:pt idx="1">
                  <c:v>Materials and Supplies</c:v>
                </c:pt>
                <c:pt idx="2">
                  <c:v>Services and Professional Fees</c:v>
                </c:pt>
                <c:pt idx="3">
                  <c:v>Facilities Maintenance, Utilities, and Tax</c:v>
                </c:pt>
                <c:pt idx="4">
                  <c:v>Scholarships, and Bursaries</c:v>
                </c:pt>
                <c:pt idx="5">
                  <c:v>COGS, and Cost Recoveries</c:v>
                </c:pt>
                <c:pt idx="6">
                  <c:v>Debt</c:v>
                </c:pt>
                <c:pt idx="7">
                  <c:v>Amortization</c:v>
                </c:pt>
              </c:strCache>
            </c:strRef>
          </c:cat>
          <c:val>
            <c:numRef>
              <c:f>'Expense by Object'!$O$6:$O$13</c:f>
              <c:numCache>
                <c:formatCode>0%</c:formatCode>
                <c:ptCount val="8"/>
                <c:pt idx="0">
                  <c:v>0.67991109419088991</c:v>
                </c:pt>
                <c:pt idx="1">
                  <c:v>8.0622676579925653E-2</c:v>
                </c:pt>
                <c:pt idx="2">
                  <c:v>5.6627065884355267E-2</c:v>
                </c:pt>
                <c:pt idx="3">
                  <c:v>7.532359922963229E-2</c:v>
                </c:pt>
                <c:pt idx="4">
                  <c:v>1.3632597303712994E-2</c:v>
                </c:pt>
                <c:pt idx="5">
                  <c:v>2.6940475657275944E-2</c:v>
                </c:pt>
                <c:pt idx="6">
                  <c:v>1.0777309983428136E-2</c:v>
                </c:pt>
                <c:pt idx="7">
                  <c:v>5.6165181170779774E-2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0D-4FCA-AD9F-FFE7F54901DB}"/>
            </c:ext>
          </c:extLst>
        </c:ser>
        <c:ser>
          <c:idx val="2"/>
          <c:order val="2"/>
          <c:tx>
            <c:strRef>
              <c:f>'Expense by Object'!$P$3</c:f>
              <c:strCache>
                <c:ptCount val="1"/>
                <c:pt idx="0">
                  <c:v>Northwestern Polytechnic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'Expense by Object'!$M$6:$M$13</c:f>
              <c:strCache>
                <c:ptCount val="8"/>
                <c:pt idx="0">
                  <c:v>Salaries &amp; Benefits</c:v>
                </c:pt>
                <c:pt idx="1">
                  <c:v>Materials and Supplies</c:v>
                </c:pt>
                <c:pt idx="2">
                  <c:v>Services and Professional Fees</c:v>
                </c:pt>
                <c:pt idx="3">
                  <c:v>Facilities Maintenance, Utilities, and Tax</c:v>
                </c:pt>
                <c:pt idx="4">
                  <c:v>Scholarships, and Bursaries</c:v>
                </c:pt>
                <c:pt idx="5">
                  <c:v>COGS, and Cost Recoveries</c:v>
                </c:pt>
                <c:pt idx="6">
                  <c:v>Debt</c:v>
                </c:pt>
                <c:pt idx="7">
                  <c:v>Amortization</c:v>
                </c:pt>
              </c:strCache>
            </c:strRef>
          </c:cat>
          <c:val>
            <c:numRef>
              <c:f>'Expense by Object'!$P$6:$P$13</c:f>
              <c:numCache>
                <c:formatCode>0%</c:formatCode>
                <c:ptCount val="8"/>
                <c:pt idx="0">
                  <c:v>0.58071875930799666</c:v>
                </c:pt>
                <c:pt idx="1">
                  <c:v>9.4660308647462971E-2</c:v>
                </c:pt>
                <c:pt idx="2">
                  <c:v>9.5237676380242456E-2</c:v>
                </c:pt>
                <c:pt idx="3">
                  <c:v>0.13682237448355306</c:v>
                </c:pt>
                <c:pt idx="4">
                  <c:v>1.040481274962889E-2</c:v>
                </c:pt>
                <c:pt idx="5">
                  <c:v>2.0744763282452526E-3</c:v>
                </c:pt>
                <c:pt idx="6">
                  <c:v>6.784990748740961E-3</c:v>
                </c:pt>
                <c:pt idx="7">
                  <c:v>7.3296601354129715E-2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0D-4FCA-AD9F-FFE7F54901DB}"/>
            </c:ext>
          </c:extLst>
        </c:ser>
        <c:ser>
          <c:idx val="3"/>
          <c:order val="3"/>
          <c:tx>
            <c:strRef>
              <c:f>'Expense by Object'!$Q$3</c:f>
              <c:strCache>
                <c:ptCount val="1"/>
                <c:pt idx="0">
                  <c:v>Red Deer Polytechnic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'Expense by Object'!$M$6:$M$13</c:f>
              <c:strCache>
                <c:ptCount val="8"/>
                <c:pt idx="0">
                  <c:v>Salaries &amp; Benefits</c:v>
                </c:pt>
                <c:pt idx="1">
                  <c:v>Materials and Supplies</c:v>
                </c:pt>
                <c:pt idx="2">
                  <c:v>Services and Professional Fees</c:v>
                </c:pt>
                <c:pt idx="3">
                  <c:v>Facilities Maintenance, Utilities, and Tax</c:v>
                </c:pt>
                <c:pt idx="4">
                  <c:v>Scholarships, and Bursaries</c:v>
                </c:pt>
                <c:pt idx="5">
                  <c:v>COGS, and Cost Recoveries</c:v>
                </c:pt>
                <c:pt idx="6">
                  <c:v>Debt</c:v>
                </c:pt>
                <c:pt idx="7">
                  <c:v>Amortization</c:v>
                </c:pt>
              </c:strCache>
            </c:strRef>
          </c:cat>
          <c:val>
            <c:numRef>
              <c:f>'Expense by Object'!$Q$6:$Q$13</c:f>
              <c:numCache>
                <c:formatCode>0%</c:formatCode>
                <c:ptCount val="8"/>
                <c:pt idx="0">
                  <c:v>0.60692081220843419</c:v>
                </c:pt>
                <c:pt idx="1">
                  <c:v>0.11721682793295146</c:v>
                </c:pt>
                <c:pt idx="2">
                  <c:v>3.3667676162677893E-2</c:v>
                </c:pt>
                <c:pt idx="3">
                  <c:v>0.14247391197982132</c:v>
                </c:pt>
                <c:pt idx="4">
                  <c:v>1.8432441096329539E-2</c:v>
                </c:pt>
                <c:pt idx="5">
                  <c:v>0</c:v>
                </c:pt>
                <c:pt idx="6">
                  <c:v>1.4012029593136553E-2</c:v>
                </c:pt>
                <c:pt idx="7">
                  <c:v>6.7276301026649013E-2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0D-4FCA-AD9F-FFE7F54901DB}"/>
            </c:ext>
          </c:extLst>
        </c:ser>
        <c:ser>
          <c:idx val="4"/>
          <c:order val="4"/>
          <c:tx>
            <c:strRef>
              <c:f>'Expense by Object'!$R$3</c:f>
              <c:strCache>
                <c:ptCount val="1"/>
                <c:pt idx="0">
                  <c:v>Southern Alberta Institute of Technology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'Expense by Object'!$M$6:$M$13</c:f>
              <c:strCache>
                <c:ptCount val="8"/>
                <c:pt idx="0">
                  <c:v>Salaries &amp; Benefits</c:v>
                </c:pt>
                <c:pt idx="1">
                  <c:v>Materials and Supplies</c:v>
                </c:pt>
                <c:pt idx="2">
                  <c:v>Services and Professional Fees</c:v>
                </c:pt>
                <c:pt idx="3">
                  <c:v>Facilities Maintenance, Utilities, and Tax</c:v>
                </c:pt>
                <c:pt idx="4">
                  <c:v>Scholarships, and Bursaries</c:v>
                </c:pt>
                <c:pt idx="5">
                  <c:v>COGS, and Cost Recoveries</c:v>
                </c:pt>
                <c:pt idx="6">
                  <c:v>Debt</c:v>
                </c:pt>
                <c:pt idx="7">
                  <c:v>Amortization</c:v>
                </c:pt>
              </c:strCache>
            </c:strRef>
          </c:cat>
          <c:val>
            <c:numRef>
              <c:f>'Expense by Object'!$R$6:$R$13</c:f>
              <c:numCache>
                <c:formatCode>0%</c:formatCode>
                <c:ptCount val="8"/>
                <c:pt idx="0">
                  <c:v>0.55167087486256849</c:v>
                </c:pt>
                <c:pt idx="1">
                  <c:v>0.10857145426706567</c:v>
                </c:pt>
                <c:pt idx="2">
                  <c:v>0.10755069508304348</c:v>
                </c:pt>
                <c:pt idx="3">
                  <c:v>9.1638993000829644E-2</c:v>
                </c:pt>
                <c:pt idx="4">
                  <c:v>1.1133919557880867E-2</c:v>
                </c:pt>
                <c:pt idx="5">
                  <c:v>0</c:v>
                </c:pt>
                <c:pt idx="6">
                  <c:v>1.0819148003336578E-2</c:v>
                </c:pt>
                <c:pt idx="7">
                  <c:v>0.11861491522527526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0D-4FCA-AD9F-FFE7F5490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78739759"/>
        <c:axId val="78756559"/>
      </c:barChart>
      <c:catAx>
        <c:axId val="7873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56559"/>
        <c:crosses val="autoZero"/>
        <c:auto val="1"/>
        <c:lblAlgn val="ctr"/>
        <c:lblOffset val="100"/>
        <c:noMultiLvlLbl val="0"/>
      </c:catAx>
      <c:valAx>
        <c:axId val="7875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39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Revenues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D7-8F4D-B0EC-E7E325A349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451-5248-80DB-2FFE9DD4D3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D7-8F4D-B0EC-E7E325A349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51-5248-80DB-2FFE9DD4D3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451-5248-80DB-2FFE9DD4D34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51-5248-80DB-2FFE9DD4D348}"/>
              </c:ext>
            </c:extLst>
          </c:dPt>
          <c:dLbls>
            <c:dLbl>
              <c:idx val="1"/>
              <c:layout>
                <c:manualLayout>
                  <c:x val="6.5217391304347824E-2"/>
                  <c:y val="-1.0701565525540403E-1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51-5248-80DB-2FFE9DD4D348}"/>
                </c:ext>
              </c:extLst>
            </c:dLbl>
            <c:dLbl>
              <c:idx val="3"/>
              <c:layout>
                <c:manualLayout>
                  <c:x val="-9.420289855072464E-2"/>
                  <c:y val="5.54542074184997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51-5248-80DB-2FFE9DD4D348}"/>
                </c:ext>
              </c:extLst>
            </c:dLbl>
            <c:dLbl>
              <c:idx val="4"/>
              <c:layout>
                <c:manualLayout>
                  <c:x val="-2.6570048309178744E-2"/>
                  <c:y val="-3.21050674528156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51-5248-80DB-2FFE9DD4D348}"/>
                </c:ext>
              </c:extLst>
            </c:dLbl>
            <c:dLbl>
              <c:idx val="5"/>
              <c:layout>
                <c:manualLayout>
                  <c:x val="0.13043478260869565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51-5248-80DB-2FFE9DD4D3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Government of Alberta Grants</c:v>
                </c:pt>
                <c:pt idx="1">
                  <c:v>Federal &amp; Other Gov't Grants</c:v>
                </c:pt>
                <c:pt idx="2">
                  <c:v>Student Tuition &amp; Related Fees</c:v>
                </c:pt>
                <c:pt idx="3">
                  <c:v>Sales, Rentals and Services</c:v>
                </c:pt>
                <c:pt idx="4">
                  <c:v>Donations &amp; Other Contribution</c:v>
                </c:pt>
                <c:pt idx="5">
                  <c:v>Investment Income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187386</c:v>
                </c:pt>
                <c:pt idx="1">
                  <c:v>9196</c:v>
                </c:pt>
                <c:pt idx="2">
                  <c:v>165779</c:v>
                </c:pt>
                <c:pt idx="3">
                  <c:v>34619</c:v>
                </c:pt>
                <c:pt idx="4">
                  <c:v>9333</c:v>
                </c:pt>
                <c:pt idx="5">
                  <c:v>16978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51-5248-80DB-2FFE9DD4D3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7000266271064"/>
          <c:y val="9.4604923818834577E-2"/>
          <c:w val="0.382605081973449"/>
          <c:h val="0.9053950761811654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Sales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E6-D648-B303-2B01876F448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2E6-D648-B303-2B01876F448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2E6-D648-B303-2B01876F448E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E6-D648-B303-2B01876F448E}"/>
              </c:ext>
            </c:extLst>
          </c:dPt>
          <c:dLbls>
            <c:dLbl>
              <c:idx val="0"/>
              <c:layout>
                <c:manualLayout>
                  <c:x val="-0.13649301989425236"/>
                  <c:y val="0.1135843733582635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E6-D648-B303-2B01876F448E}"/>
                </c:ext>
              </c:extLst>
            </c:dLbl>
            <c:dLbl>
              <c:idx val="1"/>
              <c:layout>
                <c:manualLayout>
                  <c:x val="6.7316368062687815E-2"/>
                  <c:y val="-0.2228712180023707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E6-D648-B303-2B01876F448E}"/>
                </c:ext>
              </c:extLst>
            </c:dLbl>
            <c:dLbl>
              <c:idx val="2"/>
              <c:layout>
                <c:manualLayout>
                  <c:x val="-2.5277349842139297E-2"/>
                  <c:y val="1.334486082211954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E6-D648-B303-2B01876F448E}"/>
                </c:ext>
              </c:extLst>
            </c:dLbl>
            <c:dLbl>
              <c:idx val="3"/>
              <c:layout>
                <c:manualLayout>
                  <c:x val="-6.1617026132602991E-3"/>
                  <c:y val="-1.821049065827568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E6-D648-B303-2B01876F44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Domestic</c:v>
                </c:pt>
                <c:pt idx="1">
                  <c:v>International</c:v>
                </c:pt>
                <c:pt idx="2">
                  <c:v>Continuing Education</c:v>
                </c:pt>
                <c:pt idx="3">
                  <c:v>Apprenticeship</c:v>
                </c:pt>
              </c:strCache>
            </c:strRef>
          </c:cat>
          <c:val>
            <c:numRef>
              <c:f>Sheet1!$B$2:$B$5</c:f>
              <c:numCache>
                <c:formatCode>_("$"* #,##0_);_("$"* \(#,##0\);_("$"* "-"??_);_(@_)</c:formatCode>
                <c:ptCount val="4"/>
                <c:pt idx="0">
                  <c:v>66141</c:v>
                </c:pt>
                <c:pt idx="1">
                  <c:v>72533</c:v>
                </c:pt>
                <c:pt idx="2">
                  <c:v>12441</c:v>
                </c:pt>
                <c:pt idx="3">
                  <c:v>14664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E6-D648-B303-2B01876F448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BCE0E3-0307-430B-8CDD-4E8AF982CBC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7ABE320-B36A-42E8-9648-6BA3656D421F}">
      <dgm:prSet/>
      <dgm:spPr/>
      <dgm:t>
        <a:bodyPr/>
        <a:lstStyle/>
        <a:p>
          <a:r>
            <a:rPr lang="en-CA"/>
            <a:t>Where we’ve come from and where we are today</a:t>
          </a:r>
          <a:endParaRPr lang="en-US"/>
        </a:p>
      </dgm:t>
    </dgm:pt>
    <dgm:pt modelId="{9A48F410-B4C7-4C2A-86FA-432E92CCDDC4}" type="parTrans" cxnId="{A8C9E697-4239-4AC2-A8BF-EFF7004FE3D4}">
      <dgm:prSet/>
      <dgm:spPr/>
      <dgm:t>
        <a:bodyPr/>
        <a:lstStyle/>
        <a:p>
          <a:endParaRPr lang="en-US"/>
        </a:p>
      </dgm:t>
    </dgm:pt>
    <dgm:pt modelId="{5797C957-B615-41A3-8BE7-1907D21186D3}" type="sibTrans" cxnId="{A8C9E697-4239-4AC2-A8BF-EFF7004FE3D4}">
      <dgm:prSet/>
      <dgm:spPr/>
      <dgm:t>
        <a:bodyPr/>
        <a:lstStyle/>
        <a:p>
          <a:endParaRPr lang="en-US"/>
        </a:p>
      </dgm:t>
    </dgm:pt>
    <dgm:pt modelId="{AFF41416-00B7-4C58-B693-732FE48DB118}">
      <dgm:prSet/>
      <dgm:spPr/>
      <dgm:t>
        <a:bodyPr/>
        <a:lstStyle/>
        <a:p>
          <a:r>
            <a:rPr lang="en-CA"/>
            <a:t>A look at other polytechnics in Alberta</a:t>
          </a:r>
          <a:endParaRPr lang="en-US"/>
        </a:p>
      </dgm:t>
    </dgm:pt>
    <dgm:pt modelId="{9F54B9C3-4375-4D94-9814-8E235DF4166F}" type="parTrans" cxnId="{74224DD5-BE0C-4EBE-BA6E-735483558FCB}">
      <dgm:prSet/>
      <dgm:spPr/>
      <dgm:t>
        <a:bodyPr/>
        <a:lstStyle/>
        <a:p>
          <a:endParaRPr lang="en-US"/>
        </a:p>
      </dgm:t>
    </dgm:pt>
    <dgm:pt modelId="{7512A86A-ACE3-40BF-B77F-FA147A651B4B}" type="sibTrans" cxnId="{74224DD5-BE0C-4EBE-BA6E-735483558FCB}">
      <dgm:prSet/>
      <dgm:spPr/>
      <dgm:t>
        <a:bodyPr/>
        <a:lstStyle/>
        <a:p>
          <a:endParaRPr lang="en-US"/>
        </a:p>
      </dgm:t>
    </dgm:pt>
    <dgm:pt modelId="{599FAC54-A406-4220-ADBF-BE695D4F393E}">
      <dgm:prSet/>
      <dgm:spPr/>
      <dgm:t>
        <a:bodyPr/>
        <a:lstStyle/>
        <a:p>
          <a:r>
            <a:rPr lang="en-CA"/>
            <a:t>What we see coming</a:t>
          </a:r>
          <a:endParaRPr lang="en-US"/>
        </a:p>
      </dgm:t>
    </dgm:pt>
    <dgm:pt modelId="{4E8ED449-C3FD-4765-8AB3-099D39C3F414}" type="parTrans" cxnId="{6E867825-DDF2-49E9-BBC1-FA148B011FD0}">
      <dgm:prSet/>
      <dgm:spPr/>
      <dgm:t>
        <a:bodyPr/>
        <a:lstStyle/>
        <a:p>
          <a:endParaRPr lang="en-US"/>
        </a:p>
      </dgm:t>
    </dgm:pt>
    <dgm:pt modelId="{9F71BA20-AE36-4C96-A883-EA48DCCF613F}" type="sibTrans" cxnId="{6E867825-DDF2-49E9-BBC1-FA148B011FD0}">
      <dgm:prSet/>
      <dgm:spPr/>
      <dgm:t>
        <a:bodyPr/>
        <a:lstStyle/>
        <a:p>
          <a:endParaRPr lang="en-US"/>
        </a:p>
      </dgm:t>
    </dgm:pt>
    <dgm:pt modelId="{6FAACFE9-9293-41E3-8AD4-8BC9A246DC55}" type="pres">
      <dgm:prSet presAssocID="{25BCE0E3-0307-430B-8CDD-4E8AF982CBC3}" presName="root" presStyleCnt="0">
        <dgm:presLayoutVars>
          <dgm:dir/>
          <dgm:resizeHandles val="exact"/>
        </dgm:presLayoutVars>
      </dgm:prSet>
      <dgm:spPr/>
    </dgm:pt>
    <dgm:pt modelId="{CC8F1DAD-8182-4F7C-A488-D3607C9764F0}" type="pres">
      <dgm:prSet presAssocID="{27ABE320-B36A-42E8-9648-6BA3656D421F}" presName="compNode" presStyleCnt="0"/>
      <dgm:spPr/>
    </dgm:pt>
    <dgm:pt modelId="{6CA1A775-21C1-4AC1-A939-F1E3C784B6F0}" type="pres">
      <dgm:prSet presAssocID="{27ABE320-B36A-42E8-9648-6BA3656D421F}" presName="bgRect" presStyleLbl="bgShp" presStyleIdx="0" presStyleCnt="3"/>
      <dgm:spPr/>
    </dgm:pt>
    <dgm:pt modelId="{DD19EB64-2583-4AC2-B186-34D850C2E3C9}" type="pres">
      <dgm:prSet presAssocID="{27ABE320-B36A-42E8-9648-6BA3656D421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7E70BD00-213A-4309-AD7E-1596B6E97B01}" type="pres">
      <dgm:prSet presAssocID="{27ABE320-B36A-42E8-9648-6BA3656D421F}" presName="spaceRect" presStyleCnt="0"/>
      <dgm:spPr/>
    </dgm:pt>
    <dgm:pt modelId="{58D59E58-1BE4-4B5E-91DA-310F47E5AC98}" type="pres">
      <dgm:prSet presAssocID="{27ABE320-B36A-42E8-9648-6BA3656D421F}" presName="parTx" presStyleLbl="revTx" presStyleIdx="0" presStyleCnt="3">
        <dgm:presLayoutVars>
          <dgm:chMax val="0"/>
          <dgm:chPref val="0"/>
        </dgm:presLayoutVars>
      </dgm:prSet>
      <dgm:spPr/>
    </dgm:pt>
    <dgm:pt modelId="{9AC3427D-AD3C-4196-84B1-6A6386746181}" type="pres">
      <dgm:prSet presAssocID="{5797C957-B615-41A3-8BE7-1907D21186D3}" presName="sibTrans" presStyleCnt="0"/>
      <dgm:spPr/>
    </dgm:pt>
    <dgm:pt modelId="{77D39872-7EE3-4FA6-B367-485BCC913CE3}" type="pres">
      <dgm:prSet presAssocID="{AFF41416-00B7-4C58-B693-732FE48DB118}" presName="compNode" presStyleCnt="0"/>
      <dgm:spPr/>
    </dgm:pt>
    <dgm:pt modelId="{61255671-93BF-4D3E-95D4-AB9773F0A10C}" type="pres">
      <dgm:prSet presAssocID="{AFF41416-00B7-4C58-B693-732FE48DB118}" presName="bgRect" presStyleLbl="bgShp" presStyleIdx="1" presStyleCnt="3"/>
      <dgm:spPr/>
    </dgm:pt>
    <dgm:pt modelId="{56A6F877-82E7-4CC0-A932-B39520652FF5}" type="pres">
      <dgm:prSet presAssocID="{AFF41416-00B7-4C58-B693-732FE48DB11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D20E4020-161C-4800-A9E0-D21BFAB46ABA}" type="pres">
      <dgm:prSet presAssocID="{AFF41416-00B7-4C58-B693-732FE48DB118}" presName="spaceRect" presStyleCnt="0"/>
      <dgm:spPr/>
    </dgm:pt>
    <dgm:pt modelId="{2A712994-59AC-4CB2-A63B-FA4D51DB5643}" type="pres">
      <dgm:prSet presAssocID="{AFF41416-00B7-4C58-B693-732FE48DB118}" presName="parTx" presStyleLbl="revTx" presStyleIdx="1" presStyleCnt="3">
        <dgm:presLayoutVars>
          <dgm:chMax val="0"/>
          <dgm:chPref val="0"/>
        </dgm:presLayoutVars>
      </dgm:prSet>
      <dgm:spPr/>
    </dgm:pt>
    <dgm:pt modelId="{8B16FEA9-0EE9-44BD-8D8A-D7D7DE1DE3FB}" type="pres">
      <dgm:prSet presAssocID="{7512A86A-ACE3-40BF-B77F-FA147A651B4B}" presName="sibTrans" presStyleCnt="0"/>
      <dgm:spPr/>
    </dgm:pt>
    <dgm:pt modelId="{45A210B4-C01E-44DC-B81E-B5ACA8D2FEDD}" type="pres">
      <dgm:prSet presAssocID="{599FAC54-A406-4220-ADBF-BE695D4F393E}" presName="compNode" presStyleCnt="0"/>
      <dgm:spPr/>
    </dgm:pt>
    <dgm:pt modelId="{973DFC90-E32F-483E-80A8-3B34C9085D7B}" type="pres">
      <dgm:prSet presAssocID="{599FAC54-A406-4220-ADBF-BE695D4F393E}" presName="bgRect" presStyleLbl="bgShp" presStyleIdx="2" presStyleCnt="3"/>
      <dgm:spPr/>
    </dgm:pt>
    <dgm:pt modelId="{72FD03E7-F72B-47B3-87C7-4489D2307C5A}" type="pres">
      <dgm:prSet presAssocID="{599FAC54-A406-4220-ADBF-BE695D4F393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6A72AE3F-F505-4BC8-9613-8334B7766C39}" type="pres">
      <dgm:prSet presAssocID="{599FAC54-A406-4220-ADBF-BE695D4F393E}" presName="spaceRect" presStyleCnt="0"/>
      <dgm:spPr/>
    </dgm:pt>
    <dgm:pt modelId="{956871D7-3B2F-4E86-849C-58EDC108E4FF}" type="pres">
      <dgm:prSet presAssocID="{599FAC54-A406-4220-ADBF-BE695D4F393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E867825-DDF2-49E9-BBC1-FA148B011FD0}" srcId="{25BCE0E3-0307-430B-8CDD-4E8AF982CBC3}" destId="{599FAC54-A406-4220-ADBF-BE695D4F393E}" srcOrd="2" destOrd="0" parTransId="{4E8ED449-C3FD-4765-8AB3-099D39C3F414}" sibTransId="{9F71BA20-AE36-4C96-A883-EA48DCCF613F}"/>
    <dgm:cxn modelId="{312E6D57-BF5F-4B8A-9440-851006BF10BA}" type="presOf" srcId="{25BCE0E3-0307-430B-8CDD-4E8AF982CBC3}" destId="{6FAACFE9-9293-41E3-8AD4-8BC9A246DC55}" srcOrd="0" destOrd="0" presId="urn:microsoft.com/office/officeart/2018/2/layout/IconVerticalSolidList"/>
    <dgm:cxn modelId="{A6A1C469-8F8F-45C3-8C0A-B2E80F876B5F}" type="presOf" srcId="{AFF41416-00B7-4C58-B693-732FE48DB118}" destId="{2A712994-59AC-4CB2-A63B-FA4D51DB5643}" srcOrd="0" destOrd="0" presId="urn:microsoft.com/office/officeart/2018/2/layout/IconVerticalSolidList"/>
    <dgm:cxn modelId="{A8C9E697-4239-4AC2-A8BF-EFF7004FE3D4}" srcId="{25BCE0E3-0307-430B-8CDD-4E8AF982CBC3}" destId="{27ABE320-B36A-42E8-9648-6BA3656D421F}" srcOrd="0" destOrd="0" parTransId="{9A48F410-B4C7-4C2A-86FA-432E92CCDDC4}" sibTransId="{5797C957-B615-41A3-8BE7-1907D21186D3}"/>
    <dgm:cxn modelId="{C317FFC3-43F0-488B-80D1-F24363261410}" type="presOf" srcId="{599FAC54-A406-4220-ADBF-BE695D4F393E}" destId="{956871D7-3B2F-4E86-849C-58EDC108E4FF}" srcOrd="0" destOrd="0" presId="urn:microsoft.com/office/officeart/2018/2/layout/IconVerticalSolidList"/>
    <dgm:cxn modelId="{74224DD5-BE0C-4EBE-BA6E-735483558FCB}" srcId="{25BCE0E3-0307-430B-8CDD-4E8AF982CBC3}" destId="{AFF41416-00B7-4C58-B693-732FE48DB118}" srcOrd="1" destOrd="0" parTransId="{9F54B9C3-4375-4D94-9814-8E235DF4166F}" sibTransId="{7512A86A-ACE3-40BF-B77F-FA147A651B4B}"/>
    <dgm:cxn modelId="{3B593BFA-CF62-4D95-9963-436A91CB7914}" type="presOf" srcId="{27ABE320-B36A-42E8-9648-6BA3656D421F}" destId="{58D59E58-1BE4-4B5E-91DA-310F47E5AC98}" srcOrd="0" destOrd="0" presId="urn:microsoft.com/office/officeart/2018/2/layout/IconVerticalSolidList"/>
    <dgm:cxn modelId="{D5D8380B-C910-4723-B318-63735324F91B}" type="presParOf" srcId="{6FAACFE9-9293-41E3-8AD4-8BC9A246DC55}" destId="{CC8F1DAD-8182-4F7C-A488-D3607C9764F0}" srcOrd="0" destOrd="0" presId="urn:microsoft.com/office/officeart/2018/2/layout/IconVerticalSolidList"/>
    <dgm:cxn modelId="{4CE5200E-81B7-4EF4-B0A6-00DBC3864C9C}" type="presParOf" srcId="{CC8F1DAD-8182-4F7C-A488-D3607C9764F0}" destId="{6CA1A775-21C1-4AC1-A939-F1E3C784B6F0}" srcOrd="0" destOrd="0" presId="urn:microsoft.com/office/officeart/2018/2/layout/IconVerticalSolidList"/>
    <dgm:cxn modelId="{AC4B1A96-9B79-4710-955A-012FCE17CF58}" type="presParOf" srcId="{CC8F1DAD-8182-4F7C-A488-D3607C9764F0}" destId="{DD19EB64-2583-4AC2-B186-34D850C2E3C9}" srcOrd="1" destOrd="0" presId="urn:microsoft.com/office/officeart/2018/2/layout/IconVerticalSolidList"/>
    <dgm:cxn modelId="{EA2BCCF7-A971-4B5A-96B6-E5743D982B6E}" type="presParOf" srcId="{CC8F1DAD-8182-4F7C-A488-D3607C9764F0}" destId="{7E70BD00-213A-4309-AD7E-1596B6E97B01}" srcOrd="2" destOrd="0" presId="urn:microsoft.com/office/officeart/2018/2/layout/IconVerticalSolidList"/>
    <dgm:cxn modelId="{8502E148-8D81-4191-ADA2-6CA64EAAD2BE}" type="presParOf" srcId="{CC8F1DAD-8182-4F7C-A488-D3607C9764F0}" destId="{58D59E58-1BE4-4B5E-91DA-310F47E5AC98}" srcOrd="3" destOrd="0" presId="urn:microsoft.com/office/officeart/2018/2/layout/IconVerticalSolidList"/>
    <dgm:cxn modelId="{C9088D7D-44F7-43A7-8F46-6DD2B70D02AC}" type="presParOf" srcId="{6FAACFE9-9293-41E3-8AD4-8BC9A246DC55}" destId="{9AC3427D-AD3C-4196-84B1-6A6386746181}" srcOrd="1" destOrd="0" presId="urn:microsoft.com/office/officeart/2018/2/layout/IconVerticalSolidList"/>
    <dgm:cxn modelId="{BCB3F47A-71F6-4135-9FA2-57B70FEC9236}" type="presParOf" srcId="{6FAACFE9-9293-41E3-8AD4-8BC9A246DC55}" destId="{77D39872-7EE3-4FA6-B367-485BCC913CE3}" srcOrd="2" destOrd="0" presId="urn:microsoft.com/office/officeart/2018/2/layout/IconVerticalSolidList"/>
    <dgm:cxn modelId="{215A7C56-8B56-4795-A328-F85CF747C48D}" type="presParOf" srcId="{77D39872-7EE3-4FA6-B367-485BCC913CE3}" destId="{61255671-93BF-4D3E-95D4-AB9773F0A10C}" srcOrd="0" destOrd="0" presId="urn:microsoft.com/office/officeart/2018/2/layout/IconVerticalSolidList"/>
    <dgm:cxn modelId="{1DDFA818-347A-44B9-BF5E-B7EE22769FF9}" type="presParOf" srcId="{77D39872-7EE3-4FA6-B367-485BCC913CE3}" destId="{56A6F877-82E7-4CC0-A932-B39520652FF5}" srcOrd="1" destOrd="0" presId="urn:microsoft.com/office/officeart/2018/2/layout/IconVerticalSolidList"/>
    <dgm:cxn modelId="{F6B4D05D-1B8D-4B9E-80B8-3ED2500A46EA}" type="presParOf" srcId="{77D39872-7EE3-4FA6-B367-485BCC913CE3}" destId="{D20E4020-161C-4800-A9E0-D21BFAB46ABA}" srcOrd="2" destOrd="0" presId="urn:microsoft.com/office/officeart/2018/2/layout/IconVerticalSolidList"/>
    <dgm:cxn modelId="{8009A6B6-F3AD-42A2-822A-8D1254763B53}" type="presParOf" srcId="{77D39872-7EE3-4FA6-B367-485BCC913CE3}" destId="{2A712994-59AC-4CB2-A63B-FA4D51DB5643}" srcOrd="3" destOrd="0" presId="urn:microsoft.com/office/officeart/2018/2/layout/IconVerticalSolidList"/>
    <dgm:cxn modelId="{570BA566-B0FE-41E9-BE54-976C639E6512}" type="presParOf" srcId="{6FAACFE9-9293-41E3-8AD4-8BC9A246DC55}" destId="{8B16FEA9-0EE9-44BD-8D8A-D7D7DE1DE3FB}" srcOrd="3" destOrd="0" presId="urn:microsoft.com/office/officeart/2018/2/layout/IconVerticalSolidList"/>
    <dgm:cxn modelId="{D1C7A9A2-CC10-4C61-A785-9E6F096D9C89}" type="presParOf" srcId="{6FAACFE9-9293-41E3-8AD4-8BC9A246DC55}" destId="{45A210B4-C01E-44DC-B81E-B5ACA8D2FEDD}" srcOrd="4" destOrd="0" presId="urn:microsoft.com/office/officeart/2018/2/layout/IconVerticalSolidList"/>
    <dgm:cxn modelId="{8532DDA0-539A-4C60-BCB2-C825C452CE30}" type="presParOf" srcId="{45A210B4-C01E-44DC-B81E-B5ACA8D2FEDD}" destId="{973DFC90-E32F-483E-80A8-3B34C9085D7B}" srcOrd="0" destOrd="0" presId="urn:microsoft.com/office/officeart/2018/2/layout/IconVerticalSolidList"/>
    <dgm:cxn modelId="{6E7C5E75-C686-483D-97A8-1BCF8CE9D814}" type="presParOf" srcId="{45A210B4-C01E-44DC-B81E-B5ACA8D2FEDD}" destId="{72FD03E7-F72B-47B3-87C7-4489D2307C5A}" srcOrd="1" destOrd="0" presId="urn:microsoft.com/office/officeart/2018/2/layout/IconVerticalSolidList"/>
    <dgm:cxn modelId="{A0567389-9FD0-4B07-9740-CE3935464085}" type="presParOf" srcId="{45A210B4-C01E-44DC-B81E-B5ACA8D2FEDD}" destId="{6A72AE3F-F505-4BC8-9613-8334B7766C39}" srcOrd="2" destOrd="0" presId="urn:microsoft.com/office/officeart/2018/2/layout/IconVerticalSolidList"/>
    <dgm:cxn modelId="{F9F3CFB5-D391-4FFE-8C62-4CB1C893AC4F}" type="presParOf" srcId="{45A210B4-C01E-44DC-B81E-B5ACA8D2FEDD}" destId="{956871D7-3B2F-4E86-849C-58EDC108E4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1A775-21C1-4AC1-A939-F1E3C784B6F0}">
      <dsp:nvSpPr>
        <dsp:cNvPr id="0" name=""/>
        <dsp:cNvSpPr/>
      </dsp:nvSpPr>
      <dsp:spPr>
        <a:xfrm>
          <a:off x="0" y="717"/>
          <a:ext cx="63016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19EB64-2583-4AC2-B186-34D850C2E3C9}">
      <dsp:nvSpPr>
        <dsp:cNvPr id="0" name=""/>
        <dsp:cNvSpPr/>
      </dsp:nvSpPr>
      <dsp:spPr>
        <a:xfrm>
          <a:off x="507973" y="378548"/>
          <a:ext cx="923587" cy="923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59E58-1BE4-4B5E-91DA-310F47E5AC98}">
      <dsp:nvSpPr>
        <dsp:cNvPr id="0" name=""/>
        <dsp:cNvSpPr/>
      </dsp:nvSpPr>
      <dsp:spPr>
        <a:xfrm>
          <a:off x="1939533" y="717"/>
          <a:ext cx="43620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Where we’ve come from and where we are today</a:t>
          </a:r>
          <a:endParaRPr lang="en-US" sz="2500" kern="1200"/>
        </a:p>
      </dsp:txBody>
      <dsp:txXfrm>
        <a:off x="1939533" y="717"/>
        <a:ext cx="4362067" cy="1679249"/>
      </dsp:txXfrm>
    </dsp:sp>
    <dsp:sp modelId="{61255671-93BF-4D3E-95D4-AB9773F0A10C}">
      <dsp:nvSpPr>
        <dsp:cNvPr id="0" name=""/>
        <dsp:cNvSpPr/>
      </dsp:nvSpPr>
      <dsp:spPr>
        <a:xfrm>
          <a:off x="0" y="2099779"/>
          <a:ext cx="63016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6F877-82E7-4CC0-A932-B39520652FF5}">
      <dsp:nvSpPr>
        <dsp:cNvPr id="0" name=""/>
        <dsp:cNvSpPr/>
      </dsp:nvSpPr>
      <dsp:spPr>
        <a:xfrm>
          <a:off x="507973" y="2477610"/>
          <a:ext cx="923587" cy="923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12994-59AC-4CB2-A63B-FA4D51DB5643}">
      <dsp:nvSpPr>
        <dsp:cNvPr id="0" name=""/>
        <dsp:cNvSpPr/>
      </dsp:nvSpPr>
      <dsp:spPr>
        <a:xfrm>
          <a:off x="1939533" y="2099779"/>
          <a:ext cx="43620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A look at other polytechnics in Alberta</a:t>
          </a:r>
          <a:endParaRPr lang="en-US" sz="2500" kern="1200"/>
        </a:p>
      </dsp:txBody>
      <dsp:txXfrm>
        <a:off x="1939533" y="2099779"/>
        <a:ext cx="4362067" cy="1679249"/>
      </dsp:txXfrm>
    </dsp:sp>
    <dsp:sp modelId="{973DFC90-E32F-483E-80A8-3B34C9085D7B}">
      <dsp:nvSpPr>
        <dsp:cNvPr id="0" name=""/>
        <dsp:cNvSpPr/>
      </dsp:nvSpPr>
      <dsp:spPr>
        <a:xfrm>
          <a:off x="0" y="4198841"/>
          <a:ext cx="63016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FD03E7-F72B-47B3-87C7-4489D2307C5A}">
      <dsp:nvSpPr>
        <dsp:cNvPr id="0" name=""/>
        <dsp:cNvSpPr/>
      </dsp:nvSpPr>
      <dsp:spPr>
        <a:xfrm>
          <a:off x="507973" y="4576672"/>
          <a:ext cx="923587" cy="923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871D7-3B2F-4E86-849C-58EDC108E4FF}">
      <dsp:nvSpPr>
        <dsp:cNvPr id="0" name=""/>
        <dsp:cNvSpPr/>
      </dsp:nvSpPr>
      <dsp:spPr>
        <a:xfrm>
          <a:off x="1939533" y="4198841"/>
          <a:ext cx="43620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What we see coming</a:t>
          </a:r>
          <a:endParaRPr lang="en-US" sz="2500" kern="1200"/>
        </a:p>
      </dsp:txBody>
      <dsp:txXfrm>
        <a:off x="1939533" y="4198841"/>
        <a:ext cx="4362067" cy="1679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0.67876</cdr:x>
      <cdr:y>0.91959</cdr:y>
    </cdr:from>
    <cdr:to>
      <cdr:x>0.76778</cdr:x>
      <cdr:y>0.99107</cdr:y>
    </cdr:to>
    <cdr:sp macro="" textlink="">
      <cdr:nvSpPr>
        <cdr:cNvPr id="2" name="TextBox 11">
          <a:extLst xmlns:a="http://schemas.openxmlformats.org/drawingml/2006/main">
            <a:ext uri="{FF2B5EF4-FFF2-40B4-BE49-F238E27FC236}">
              <a16:creationId xmlns:a16="http://schemas.microsoft.com/office/drawing/2014/main" id="{88553BB4-3F5E-988E-AF4C-1F0DF7F33B0C}"/>
            </a:ext>
          </a:extLst>
        </cdr:cNvPr>
        <cdr:cNvSpPr txBox="1"/>
      </cdr:nvSpPr>
      <cdr:spPr>
        <a:xfrm xmlns:a="http://schemas.openxmlformats.org/drawingml/2006/main">
          <a:off x="8306904" y="4751814"/>
          <a:ext cx="108944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905256">
            <a:spcAft>
              <a:spcPts val="600"/>
            </a:spcAft>
          </a:pPr>
          <a:r>
            <a:rPr lang="en-US" sz="9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$7,277 Land Grant included</a:t>
          </a:r>
          <a:endParaRPr lang="en-CA" sz="1000" dirty="0"/>
        </a:p>
      </cdr:txBody>
    </cdr:sp>
  </cdr:relSizeAnchor>
  <cdr:relSizeAnchor xmlns:cdr="http://schemas.openxmlformats.org/drawingml/2006/chartDrawing">
    <cdr:from>
      <cdr:x>0.7579</cdr:x>
      <cdr:y>0.91959</cdr:y>
    </cdr:from>
    <cdr:to>
      <cdr:x>0.84692</cdr:x>
      <cdr:y>0.99107</cdr:y>
    </cdr:to>
    <cdr:sp macro="" textlink="">
      <cdr:nvSpPr>
        <cdr:cNvPr id="3" name="TextBox 12">
          <a:extLst xmlns:a="http://schemas.openxmlformats.org/drawingml/2006/main">
            <a:ext uri="{FF2B5EF4-FFF2-40B4-BE49-F238E27FC236}">
              <a16:creationId xmlns:a16="http://schemas.microsoft.com/office/drawing/2014/main" id="{EE99A022-11F3-7BB4-B875-55450DC2558E}"/>
            </a:ext>
          </a:extLst>
        </cdr:cNvPr>
        <cdr:cNvSpPr txBox="1"/>
      </cdr:nvSpPr>
      <cdr:spPr>
        <a:xfrm xmlns:a="http://schemas.openxmlformats.org/drawingml/2006/main">
          <a:off x="9275461" y="4751814"/>
          <a:ext cx="108944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905256">
            <a:spcAft>
              <a:spcPts val="600"/>
            </a:spcAft>
          </a:pPr>
          <a:r>
            <a:rPr lang="en-US" sz="9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$22,723 Land Grant included</a:t>
          </a:r>
          <a:endParaRPr lang="en-CA" sz="1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4D68A-2D1F-C14A-85E8-247A94772532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FF196-DE32-0243-B703-844DD5C24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70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947F90-3D1F-3648-AF93-ECE8E16283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43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9D329-A4A4-A3C4-49B2-B3EDE71D0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82FF5B-299B-1A1B-6DD8-E0F1A93B34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718FAA-FAB3-7861-7E15-C223633D0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E7CAC-604B-A86E-28F9-96F034D588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947F90-3D1F-3648-AF93-ECE8E16283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44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EFF196-DE32-0243-B703-844DD5C24D8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99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EFF196-DE32-0243-B703-844DD5C24D8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401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C78F1-AA07-D51F-FC3E-01C099FA7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3C3545-4823-AB19-216E-AE9D06502D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1EFF95-ABAF-5D56-4E2E-027A80A83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513DC-C675-0B9D-BA7B-F5B6B44D66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EFF196-DE32-0243-B703-844DD5C24D8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9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E3868-4F5F-CC48-304D-A3F5274F1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9C3580-F846-4D9D-AEAD-0E0E3846A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69B93-0162-BCF7-D50B-1AA21527E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BB9A6-91B8-D426-F34C-B499A1271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0F3DD-8D81-AC80-B576-E7307BB8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3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EC9DC-B356-0742-3B07-6398A019A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1C9DE-4C21-5C35-4DB6-7ED1E29B6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164FD-7F29-878F-AD00-2F79EB31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55AA0-7551-4724-08C2-C94CA583B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5E8D0-A9C8-2187-374B-DC29720F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0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470928-35A9-1353-54EC-AA5AC2A5FF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0EFBA-5CB7-8C84-D8F7-BF45BBD2A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98490-6540-AA68-925E-D5623CE6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5C9C7-F31A-5950-AE8E-4C88479D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BC93F-69CC-DD4E-4E8E-BAD51E33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0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CADE6-8E73-6CC5-C6B7-D4F2D9C54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6A62A-2BE9-978D-AED9-89E0B3A95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1617-B8E0-3A64-C7B7-2FB61C0F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07935-26D9-4D55-5378-180C6264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F45B1-3DC9-681A-B72D-455D4636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4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7D61A-75BF-54C3-8D10-85CB64217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4515A-10BB-441F-B6DE-212609316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0F9F-CEA7-EBFE-1FA2-8EC79285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55C49-101C-6D2B-7483-2A7703BDD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B5131-CA59-A942-EFC2-FCBC1889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3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E51BE-EDED-D84E-88A8-507DAD665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8CC32-1334-3B7D-5F79-92661E7BC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30BF8-26AB-8D92-3C4B-A2EA7C550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C8C11-2ACD-F576-46B9-909195C2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3BA72-A33D-F4C5-A480-9DC072831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E0A4E-7A98-70D6-79CA-8C93F3ADB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0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283FA-6D56-685C-EA68-3F96469A2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B8068-7E95-FB52-5364-DDB5EBF23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1944F-F0B6-3533-5227-E0ECF65D0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8C3BE8-4E3A-3A6B-27F2-1EF8C0723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4F779D-BE96-B888-499B-ED989254F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56F5A1-8866-505F-741E-8A590E26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6474CD-9D50-963C-E61C-FDA5B0707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3C8262-8798-215B-C3EF-E91FD8DA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9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460FE-8CC0-52A1-06AA-C3548B4F2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FF148D-2ED1-70C9-DBF2-B038ECA7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4D101-5BE6-F2D1-3CD1-DEA4A028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BDC6-F83E-636A-BCE7-01BDD22B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7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090042-611C-F000-8D21-20C27E70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489F34-E0A3-0F1F-2DDC-E6BE199EA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2DE05-21DA-D214-7BBD-A43A7F40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8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98F75-B0A7-17B7-76AA-91A04EAB6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4A2FF-5169-6E94-D7BC-E1BD608E8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21E1A-1FF8-EA4E-BCA2-CAA2B475F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0EE6E-9A4A-F641-70D1-DDED23BE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C6301-D200-F76B-7A48-862BA5B3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CEB4A-7AA7-471E-7AE2-D78E7B73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2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FBDA6-9C46-C965-EAA7-B840408E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7836D9-32E7-70A0-1D3D-D571E8E1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0B928-224D-43FD-6D5B-6DF23C37A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679577-0C15-E17E-DF6D-FA339B2F3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C0BF2-E124-A089-966D-98A2ADF8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31A23-2BA6-4334-2212-0A01E0E3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41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E85AE-7E2A-4AA6-F7F5-69AD3083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91E35-4753-3A71-2601-DBFD37CA5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BA7C8-63D6-3503-B48D-D2011D785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436206-97CF-FB48-8A8C-BAE2CB569FE9}" type="datetimeFigureOut">
              <a:rPr lang="en-US" smtClean="0"/>
              <a:t>4/3/25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5A62D-E272-C563-8FF3-A958939CA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6787A-62DB-B004-63A3-06C6AEE1E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A602BA-5107-8342-993D-36DD2431A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background with a logo&#10;&#10;Description automatically generated">
            <a:extLst>
              <a:ext uri="{FF2B5EF4-FFF2-40B4-BE49-F238E27FC236}">
                <a16:creationId xmlns:a16="http://schemas.microsoft.com/office/drawing/2014/main" id="{423AAB85-BECF-5E17-5602-BDA63998E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26754B-4B5E-47C1-0E66-E403AF46C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Financial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15FA5-255B-04B7-FBFC-2D202A7CC1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97989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9637D6-2D71-C990-0EAE-1B8424E99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A3223-9B96-952B-9E0C-965730CA8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CA" dirty="0"/>
              <a:t>How our expenses compare to other polytechnics in Alberta (2023-24 year) – 1 of 3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A80EAEF-262F-5632-725E-48C269706C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418" y="1325562"/>
          <a:ext cx="12136582" cy="553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81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B74CFC-E36A-A24B-C4FB-148B9A9D4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B4F3-B2E7-527D-BBFB-A6B7ABA06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CA" dirty="0"/>
              <a:t>How our expenses compare to other polytechnics in Alberta (2023-24 year) – 2 of 3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CBF82F6-512D-4E6A-1114-1FFACA094F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325562"/>
          <a:ext cx="12192000" cy="553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296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E0460-8DF4-D4E1-EF7E-BD8282775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82D83-AA10-854D-3629-1FFD750B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CA" dirty="0"/>
              <a:t>How our expenses compare to other polytechnics in Alberta (2023-24 year) – 3 of 3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63402DF-B398-5302-7B8B-1974F0E24B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854607"/>
              </p:ext>
            </p:extLst>
          </p:nvPr>
        </p:nvGraphicFramePr>
        <p:xfrm>
          <a:off x="0" y="1325563"/>
          <a:ext cx="12192000" cy="553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876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CADC6-4CB6-2DFE-6B0F-D1CBA3EDB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8D16-37DB-E149-DE97-6B0A4D2A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CA" dirty="0"/>
              <a:t>A quick look how our expenses compare to other polytechnics in Alberta (2023-24 year)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3C2D7DF-EFE7-B4F3-36D9-49D60DEC96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450701"/>
              </p:ext>
            </p:extLst>
          </p:nvPr>
        </p:nvGraphicFramePr>
        <p:xfrm>
          <a:off x="301487" y="2137051"/>
          <a:ext cx="11414760" cy="3694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45597953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628732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585294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537427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8892192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99583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Average Salary &amp; Benefit Cost per FTE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CA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Lethbridge Polytechnic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Northern Alberta Institute of Technology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CA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Northwestern Polytechnic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CA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Red Deer Polytechnic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Southern Alberta Institute of Technology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6185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Instructional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$ 103,440.05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$ 121,964.61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$ 113,252.63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$ 110,009.19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$ 104,266.10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70730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Academic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89,084.10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122,705.30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101,645.34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105,381.21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112,720.97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579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Student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93,279.00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95,985.74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84,351.72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86,323.93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108,956.40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69778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123,170.76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112,916.11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125,768.06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112,656.37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117,337.93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5539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Operational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78,493.44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106,846.50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96,823.28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102,214.35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109,564.29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77498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Computing and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101,996.56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112,602.08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108,810.51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104,812.83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109,502.41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7303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82,843.00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100,106.29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69,324.64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79,344.55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105,041.43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6773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95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7A42EC-C85C-6571-3AFC-5F5701719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70C6EB-221A-AD83-3A22-99A35B238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5D350B-9455-E16B-74A5-39F52BCC4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708" y="2230998"/>
            <a:ext cx="7160357" cy="2396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we see coming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0085CC-60F0-7181-1D86-D20121EC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45A4AB09-3E86-6E6A-0818-AAC86FBA4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1C735142-6B92-DBCA-83DC-04525E9EF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C3E3461-F9DF-82BC-54D6-1FFC665A2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86E25AB1-7689-AE22-36DE-83349C341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C646054F-2D57-DA81-E46F-2AC1B5913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20B1403A-CC7C-E0F8-2BF7-346AC7820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4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5A0F6-8C23-43EC-4F22-343B4C27AEBF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NAIT’s Budgeted Revenues 2025/26</a:t>
            </a:r>
            <a:br>
              <a:rPr lang="en-US" dirty="0"/>
            </a:br>
            <a:r>
              <a:rPr lang="en-US" sz="2400" dirty="0"/>
              <a:t>(in thousands)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13EDD6-CD3D-7A7C-AC2F-B08FA15753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42089"/>
              </p:ext>
            </p:extLst>
          </p:nvPr>
        </p:nvGraphicFramePr>
        <p:xfrm>
          <a:off x="838200" y="183613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51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88D3A-CA7F-3672-D55A-B82C3F124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F887-0BAB-992E-4A79-EFC1C3CDB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2025/26 Student Tuition &amp; Related Fees</a:t>
            </a:r>
            <a:br>
              <a:rPr lang="en-US" dirty="0"/>
            </a:br>
            <a:r>
              <a:rPr lang="en-US" sz="2400" dirty="0"/>
              <a:t>(in thousands, includes MNIFs)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B896F74-0731-E30C-0C31-32743A49D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7458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154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0D846-3956-5DA0-E54F-3143633EF2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78D0-0F33-D682-370E-FBD5007E44C0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NAIT’s Budgeted Expenses 2025/26</a:t>
            </a:r>
            <a:br>
              <a:rPr lang="en-US" dirty="0"/>
            </a:br>
            <a:r>
              <a:rPr lang="en-US" sz="2400" dirty="0"/>
              <a:t>(in thousands)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59CE9A-A4A4-E9CA-6F65-30F986C771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547044"/>
              </p:ext>
            </p:extLst>
          </p:nvPr>
        </p:nvGraphicFramePr>
        <p:xfrm>
          <a:off x="838200" y="188185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762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8F9FA-716E-570E-A8B3-15250743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Where we’ve been, where we are and what lies ahead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CA21880-53BC-DC64-2527-1909DC580D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699919"/>
              </p:ext>
            </p:extLst>
          </p:nvPr>
        </p:nvGraphicFramePr>
        <p:xfrm>
          <a:off x="838200" y="1661821"/>
          <a:ext cx="10515600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8553BB4-3F5E-988E-AF4C-1F0DF7F33B0C}"/>
              </a:ext>
            </a:extLst>
          </p:cNvPr>
          <p:cNvSpPr txBox="1"/>
          <p:nvPr/>
        </p:nvSpPr>
        <p:spPr>
          <a:xfrm>
            <a:off x="2888974" y="6430909"/>
            <a:ext cx="1089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05256">
              <a:spcAft>
                <a:spcPts val="600"/>
              </a:spcAft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$7,277 Land Grant included</a:t>
            </a:r>
            <a:endParaRPr lang="en-CA" sz="10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99A022-11F3-7BB4-B875-55450DC2558E}"/>
              </a:ext>
            </a:extLst>
          </p:cNvPr>
          <p:cNvSpPr txBox="1"/>
          <p:nvPr/>
        </p:nvSpPr>
        <p:spPr>
          <a:xfrm>
            <a:off x="4109322" y="6434758"/>
            <a:ext cx="1089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05256">
              <a:spcAft>
                <a:spcPts val="600"/>
              </a:spcAft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$22,723 Land Grant included</a:t>
            </a:r>
            <a:endParaRPr lang="en-CA" sz="1050" dirty="0"/>
          </a:p>
        </p:txBody>
      </p:sp>
    </p:spTree>
    <p:extLst>
      <p:ext uri="{BB962C8B-B14F-4D97-AF65-F5344CB8AC3E}">
        <p14:creationId xmlns:p14="http://schemas.microsoft.com/office/powerpoint/2010/main" val="30013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22D49-1DEC-E684-491C-7BB9E6AE5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IRCC announcements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7B788B-7284-BA83-EF20-01340A4235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879983"/>
              </p:ext>
            </p:extLst>
          </p:nvPr>
        </p:nvGraphicFramePr>
        <p:xfrm>
          <a:off x="838200" y="3842090"/>
          <a:ext cx="10515600" cy="301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BCC0E4D-DDB3-C428-EC05-E3E89CE531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591220"/>
              </p:ext>
            </p:extLst>
          </p:nvPr>
        </p:nvGraphicFramePr>
        <p:xfrm>
          <a:off x="838200" y="1345096"/>
          <a:ext cx="10515600" cy="249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7246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  <p:bldGraphic spid="5" grpId="0" uiExpand="1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E7240-A467-7C0B-0328-B002B329F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CA">
                <a:solidFill>
                  <a:schemeClr val="bg1"/>
                </a:solidFill>
              </a:rPr>
              <a:t>Agenda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69062A-58C3-5CBF-96A1-42376D849A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812289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821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9238D-F2DD-DE11-D39F-9994F7934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5D9E6-B50C-093F-A452-2961F4631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80"/>
            <a:ext cx="10515600" cy="1325563"/>
          </a:xfrm>
        </p:spPr>
        <p:txBody>
          <a:bodyPr/>
          <a:lstStyle/>
          <a:p>
            <a:r>
              <a:rPr lang="en-CA" dirty="0"/>
              <a:t>Looking at our forecasted deficit with the latest international projection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9B760440-CA2B-AD1C-EFEB-536521288D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048680"/>
              </p:ext>
            </p:extLst>
          </p:nvPr>
        </p:nvGraphicFramePr>
        <p:xfrm>
          <a:off x="0" y="1661821"/>
          <a:ext cx="10515600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A8120D4-0670-77D1-E659-943CA1872A47}"/>
              </a:ext>
            </a:extLst>
          </p:cNvPr>
          <p:cNvSpPr txBox="1"/>
          <p:nvPr/>
        </p:nvSpPr>
        <p:spPr>
          <a:xfrm>
            <a:off x="3722242" y="6492875"/>
            <a:ext cx="1089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05256">
              <a:spcAft>
                <a:spcPts val="600"/>
              </a:spcAft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$7,277 Land Grant included</a:t>
            </a:r>
            <a:endParaRPr lang="en-CA" sz="10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A8739F-B7AB-87B4-7F4B-58C139C2D2D4}"/>
              </a:ext>
            </a:extLst>
          </p:cNvPr>
          <p:cNvSpPr txBox="1"/>
          <p:nvPr/>
        </p:nvSpPr>
        <p:spPr>
          <a:xfrm>
            <a:off x="4713077" y="6492875"/>
            <a:ext cx="1089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05256">
              <a:spcAft>
                <a:spcPts val="600"/>
              </a:spcAft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$22,723 Land Grant included</a:t>
            </a:r>
            <a:endParaRPr lang="en-CA" sz="10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CDEDD1-3427-BA19-AFF7-1B18EB8F7F72}"/>
              </a:ext>
            </a:extLst>
          </p:cNvPr>
          <p:cNvSpPr txBox="1"/>
          <p:nvPr/>
        </p:nvSpPr>
        <p:spPr>
          <a:xfrm>
            <a:off x="10515600" y="5486400"/>
            <a:ext cx="1530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Cumulative 3-year deficit</a:t>
            </a:r>
          </a:p>
          <a:p>
            <a:pPr algn="ctr"/>
            <a:r>
              <a:rPr lang="en-CA" b="1" dirty="0">
                <a:solidFill>
                  <a:srgbClr val="FF0000"/>
                </a:solidFill>
              </a:rPr>
              <a:t>($85,245) </a:t>
            </a:r>
          </a:p>
        </p:txBody>
      </p:sp>
    </p:spTree>
    <p:extLst>
      <p:ext uri="{BB962C8B-B14F-4D97-AF65-F5344CB8AC3E}">
        <p14:creationId xmlns:p14="http://schemas.microsoft.com/office/powerpoint/2010/main" val="59823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DD3C921A-FC73-B313-CDC2-0D7BB92D6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227A1AF-85FC-8F49-3F0E-A951FAF7613D}"/>
              </a:ext>
            </a:extLst>
          </p:cNvPr>
          <p:cNvSpPr txBox="1">
            <a:spLocks/>
          </p:cNvSpPr>
          <p:nvPr/>
        </p:nvSpPr>
        <p:spPr>
          <a:xfrm>
            <a:off x="1523999" y="2683011"/>
            <a:ext cx="9144000" cy="14919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bg1"/>
                </a:solidFill>
              </a:rPr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39512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D5900C-5378-AC82-FA22-32DB8902D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4D1ED-7D57-B5B2-6BF6-3890B2116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F5E1E-AD0B-0FB2-703D-E2F9AC310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8784" y="1420622"/>
            <a:ext cx="8088046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Where we’ve come from and where we are today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8E76B9F7-507A-6492-6CFD-F33221FE6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8257CC0B-41DB-DACC-E962-416FF7B40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4428CA6C-3605-175F-32E5-B3A6DC737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1A82B10-5122-F38F-B66F-0977807CE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CB5835A5-212F-BBDC-48B6-D57DB8974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EB6B1E1B-E269-4E3D-CF08-C0D9A907C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D8FBB657-885F-B39B-5FC8-13808587B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5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C5240-B176-3EC6-D5D3-D47371B2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Operating Surplus </a:t>
            </a:r>
            <a:r>
              <a:rPr lang="en-US" dirty="0">
                <a:solidFill>
                  <a:srgbClr val="FF0000"/>
                </a:solidFill>
              </a:rPr>
              <a:t>(Deficit) </a:t>
            </a:r>
            <a:r>
              <a:rPr lang="en-US" dirty="0"/>
              <a:t>over the years </a:t>
            </a:r>
            <a:r>
              <a:rPr lang="en-US" sz="2800" dirty="0"/>
              <a:t>(in thousands)</a:t>
            </a:r>
            <a:endParaRPr lang="en-CA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E9E3BD3-F191-4C6B-4796-5E635B907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866059"/>
              </p:ext>
            </p:extLst>
          </p:nvPr>
        </p:nvGraphicFramePr>
        <p:xfrm>
          <a:off x="-46383" y="1690688"/>
          <a:ext cx="12238383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76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F562D-6F83-054E-1D2B-6A662ABD2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A look at our 2024-25 forecasted surplus</a:t>
            </a:r>
            <a:r>
              <a:rPr lang="en-US" sz="2400" dirty="0"/>
              <a:t> (in thousands)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C8FA39-1C01-C93C-9DA1-E31E1C2A6C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634502"/>
          <a:ext cx="11317545" cy="5223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0334F07-4C0B-BDA5-A152-04B70CF2C647}"/>
              </a:ext>
            </a:extLst>
          </p:cNvPr>
          <p:cNvSpPr txBox="1"/>
          <p:nvPr/>
        </p:nvSpPr>
        <p:spPr>
          <a:xfrm>
            <a:off x="10771853" y="2967335"/>
            <a:ext cx="123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Targeted</a:t>
            </a:r>
          </a:p>
          <a:p>
            <a:pPr algn="r"/>
            <a:r>
              <a:rPr lang="en-US" sz="1200" dirty="0"/>
              <a:t>Investments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9A93CCBA-C088-EB2E-8B19-592CDD200518}"/>
              </a:ext>
            </a:extLst>
          </p:cNvPr>
          <p:cNvSpPr/>
          <p:nvPr/>
        </p:nvSpPr>
        <p:spPr>
          <a:xfrm>
            <a:off x="10771854" y="2237625"/>
            <a:ext cx="245192" cy="199162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7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97C98-A886-4E40-12E5-9A03A0426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9D33-CFC8-6164-EABD-FF7AC4906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The impact of investment income this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148406-C8DE-3EFD-15C9-017ABDC8317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634502"/>
          <a:ext cx="12192000" cy="5223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13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05538FD-206C-4E73-233F-9035A857CCAD}"/>
              </a:ext>
            </a:extLst>
          </p:cNvPr>
          <p:cNvSpPr txBox="1">
            <a:spLocks/>
          </p:cNvSpPr>
          <p:nvPr/>
        </p:nvSpPr>
        <p:spPr>
          <a:xfrm>
            <a:off x="841248" y="256032"/>
            <a:ext cx="10506456" cy="101498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Targeted investments breakdown (approx.) </a:t>
            </a:r>
          </a:p>
          <a:p>
            <a:r>
              <a:rPr lang="en-US" sz="2600" dirty="0"/>
              <a:t>(in thousands)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4C9D6B1-D35F-F281-4D66-15C845DED1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4475" y="1399497"/>
          <a:ext cx="5040000" cy="303784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88149138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321413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ITS Investments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65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Classroom technology Level One Upgrade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$ 3,000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211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Replacing staff and lab computers that can’t run Windows 11 (or just barely)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4,185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15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Classroom projectors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20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Cisco access point replacements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74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$ 9,265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410352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3A984E61-CC41-D8C2-7C56-32AD96ADC9A1}"/>
              </a:ext>
            </a:extLst>
          </p:cNvPr>
          <p:cNvGraphicFramePr>
            <a:graphicFrameLocks/>
          </p:cNvGraphicFramePr>
          <p:nvPr/>
        </p:nvGraphicFramePr>
        <p:xfrm>
          <a:off x="6277527" y="1805897"/>
          <a:ext cx="5040000" cy="2225040"/>
        </p:xfrm>
        <a:graphic>
          <a:graphicData uri="http://schemas.openxmlformats.org/drawingml/2006/table">
            <a:tbl>
              <a:tblPr firstRow="1" lastRow="1" bandRow="1">
                <a:tableStyleId>{21E4AEA4-8DFA-4A89-87EB-49C32662AFE0}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88149138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321413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Operational Investments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65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Miscellaneous academic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$ 2,038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211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Furniture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15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facility and maintenance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1,485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20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Marketing &amp;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74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$ 5,027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410352"/>
                  </a:ext>
                </a:extLst>
              </a:tr>
            </a:tbl>
          </a:graphicData>
        </a:graphic>
      </p:graphicFrame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E9061C56-62AD-256D-9AF0-4AD3D75C2B64}"/>
              </a:ext>
            </a:extLst>
          </p:cNvPr>
          <p:cNvGraphicFramePr>
            <a:graphicFrameLocks/>
          </p:cNvGraphicFramePr>
          <p:nvPr/>
        </p:nvGraphicFramePr>
        <p:xfrm>
          <a:off x="3394475" y="4898490"/>
          <a:ext cx="5435953" cy="1830240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4139953">
                  <a:extLst>
                    <a:ext uri="{9D8B030D-6E8A-4147-A177-3AD203B41FA5}">
                      <a16:colId xmlns:a16="http://schemas.microsoft.com/office/drawing/2014/main" val="881491384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321413282"/>
                    </a:ext>
                  </a:extLst>
                </a:gridCol>
              </a:tblGrid>
              <a:tr h="263153">
                <a:tc>
                  <a:txBody>
                    <a:bodyPr/>
                    <a:lstStyle/>
                    <a:p>
                      <a:r>
                        <a:rPr lang="en-US" dirty="0"/>
                        <a:t>Capital Investments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651086"/>
                  </a:ext>
                </a:extLst>
              </a:tr>
              <a:tr h="263153">
                <a:tc>
                  <a:txBody>
                    <a:bodyPr/>
                    <a:lstStyle/>
                    <a:p>
                      <a:r>
                        <a:rPr lang="en-US" dirty="0"/>
                        <a:t>General academic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$ 5,000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21108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r>
                        <a:rPr lang="en-US" dirty="0"/>
                        <a:t>Culinary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159017"/>
                  </a:ext>
                </a:extLst>
              </a:tr>
              <a:tr h="263153">
                <a:tc>
                  <a:txBody>
                    <a:bodyPr/>
                    <a:lstStyle/>
                    <a:p>
                      <a:r>
                        <a:rPr lang="en-US" dirty="0"/>
                        <a:t>Industry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206122"/>
                  </a:ext>
                </a:extLst>
              </a:tr>
              <a:tr h="263153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$ 6,838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410352"/>
                  </a:ext>
                </a:extLst>
              </a:tr>
            </a:tbl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A6744C-A69F-7C2F-6951-F15F8C38DDF1}"/>
              </a:ext>
            </a:extLst>
          </p:cNvPr>
          <p:cNvCxnSpPr/>
          <p:nvPr/>
        </p:nvCxnSpPr>
        <p:spPr>
          <a:xfrm>
            <a:off x="0" y="4651899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70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79EA4A-81D2-5FA0-55A3-F80D53A6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708" y="1420622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look at other polytechnics in Alberta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39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8FE8-3AE1-8D3F-2F69-B2019919D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CA" dirty="0"/>
              <a:t>How our revenues compare to other polytechnics in Alberta (2023-24 year)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F3D5FC3-F147-427F-87CE-60F6BEEDEB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074153"/>
              </p:ext>
            </p:extLst>
          </p:nvPr>
        </p:nvGraphicFramePr>
        <p:xfrm>
          <a:off x="0" y="1325563"/>
          <a:ext cx="12192000" cy="5532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940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1861</TotalTime>
  <Words>536</Words>
  <Application>Microsoft Macintosh PowerPoint</Application>
  <PresentationFormat>Widescreen</PresentationFormat>
  <Paragraphs>162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Aptos</vt:lpstr>
      <vt:lpstr>Aptos Display</vt:lpstr>
      <vt:lpstr>Arial</vt:lpstr>
      <vt:lpstr>Office Theme</vt:lpstr>
      <vt:lpstr>Financial Update</vt:lpstr>
      <vt:lpstr>Agenda</vt:lpstr>
      <vt:lpstr>Where we’ve come from and where we are today</vt:lpstr>
      <vt:lpstr>Net Operating Surplus (Deficit) over the years (in thousands)</vt:lpstr>
      <vt:lpstr>A look at our 2024-25 forecasted surplus (in thousands)</vt:lpstr>
      <vt:lpstr>The impact of investment income this year</vt:lpstr>
      <vt:lpstr>PowerPoint Presentation</vt:lpstr>
      <vt:lpstr>A look at other polytechnics in Alberta</vt:lpstr>
      <vt:lpstr>How our revenues compare to other polytechnics in Alberta (2023-24 year)</vt:lpstr>
      <vt:lpstr>How our expenses compare to other polytechnics in Alberta (2023-24 year) – 1 of 3</vt:lpstr>
      <vt:lpstr>How our expenses compare to other polytechnics in Alberta (2023-24 year) – 2 of 3</vt:lpstr>
      <vt:lpstr>How our expenses compare to other polytechnics in Alberta (2023-24 year) – 3 of 3</vt:lpstr>
      <vt:lpstr>A quick look how our expenses compare to other polytechnics in Alberta (2023-24 year)</vt:lpstr>
      <vt:lpstr>What we see coming</vt:lpstr>
      <vt:lpstr>NAIT’s Budgeted Revenues 2025/26 (in thousands)</vt:lpstr>
      <vt:lpstr>2025/26 Student Tuition &amp; Related Fees (in thousands, includes MNIFs)</vt:lpstr>
      <vt:lpstr>NAIT’s Budgeted Expenses 2025/26 (in thousands)</vt:lpstr>
      <vt:lpstr>Where we’ve been, where we are and what lies ahead</vt:lpstr>
      <vt:lpstr>Impact of IRCC announcements</vt:lpstr>
      <vt:lpstr>Looking at our forecasted deficit with the latest international projection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Arden Kobewka</dc:creator>
  <cp:lastModifiedBy>Arden Kobewka</cp:lastModifiedBy>
  <cp:revision>15</cp:revision>
  <dcterms:created xsi:type="dcterms:W3CDTF">2024-10-09T23:40:46Z</dcterms:created>
  <dcterms:modified xsi:type="dcterms:W3CDTF">2025-04-04T04:11:02Z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0877899-02b0-462c-b2a9-b7d15c4f96fe_Enabled">
    <vt:lpwstr>true</vt:lpwstr>
  </property>
  <property fmtid="{D5CDD505-2E9C-101B-9397-08002B2CF9AE}" pid="3" name="MSIP_Label_10877899-02b0-462c-b2a9-b7d15c4f96fe_SetDate">
    <vt:lpwstr>2024-10-09T23:54:28Z</vt:lpwstr>
  </property>
  <property fmtid="{D5CDD505-2E9C-101B-9397-08002B2CF9AE}" pid="4" name="MSIP_Label_10877899-02b0-462c-b2a9-b7d15c4f96fe_Method">
    <vt:lpwstr>Standard</vt:lpwstr>
  </property>
  <property fmtid="{D5CDD505-2E9C-101B-9397-08002B2CF9AE}" pid="5" name="MSIP_Label_10877899-02b0-462c-b2a9-b7d15c4f96fe_Name">
    <vt:lpwstr>Protected [Protected A]</vt:lpwstr>
  </property>
  <property fmtid="{D5CDD505-2E9C-101B-9397-08002B2CF9AE}" pid="6" name="MSIP_Label_10877899-02b0-462c-b2a9-b7d15c4f96fe_SiteId">
    <vt:lpwstr>5c98fb47-d3b9-4649-9d94-f88cbdd9729c</vt:lpwstr>
  </property>
  <property fmtid="{D5CDD505-2E9C-101B-9397-08002B2CF9AE}" pid="7" name="MSIP_Label_10877899-02b0-462c-b2a9-b7d15c4f96fe_ActionId">
    <vt:lpwstr>8d66fd86-61d4-4570-aed5-af4c25c18782</vt:lpwstr>
  </property>
  <property fmtid="{D5CDD505-2E9C-101B-9397-08002B2CF9AE}" pid="8" name="MSIP_Label_10877899-02b0-462c-b2a9-b7d15c4f96fe_ContentBits">
    <vt:lpwstr>0</vt:lpwstr>
  </property>
</Properties>
</file>